
<file path=[Content_Types].xml><?xml version="1.0" encoding="utf-8"?>
<Types xmlns="http://schemas.openxmlformats.org/package/2006/content-types">
  <Default Extension="xml" ContentType="application/xml"/>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66"/>
  </p:notesMasterIdLst>
  <p:handoutMasterIdLst>
    <p:handoutMasterId r:id="rId67"/>
  </p:handoutMasterIdLst>
  <p:sldIdLst>
    <p:sldId id="256" r:id="rId2"/>
    <p:sldId id="258" r:id="rId3"/>
    <p:sldId id="259" r:id="rId4"/>
    <p:sldId id="260" r:id="rId5"/>
    <p:sldId id="262" r:id="rId6"/>
    <p:sldId id="257" r:id="rId7"/>
    <p:sldId id="268" r:id="rId8"/>
    <p:sldId id="269" r:id="rId9"/>
    <p:sldId id="270" r:id="rId10"/>
    <p:sldId id="271" r:id="rId11"/>
    <p:sldId id="272" r:id="rId12"/>
    <p:sldId id="273" r:id="rId13"/>
    <p:sldId id="274" r:id="rId14"/>
    <p:sldId id="263" r:id="rId15"/>
    <p:sldId id="275" r:id="rId16"/>
    <p:sldId id="276" r:id="rId17"/>
    <p:sldId id="277" r:id="rId18"/>
    <p:sldId id="278" r:id="rId19"/>
    <p:sldId id="264" r:id="rId20"/>
    <p:sldId id="321" r:id="rId21"/>
    <p:sldId id="322" r:id="rId22"/>
    <p:sldId id="324" r:id="rId23"/>
    <p:sldId id="279" r:id="rId24"/>
    <p:sldId id="302" r:id="rId25"/>
    <p:sldId id="280" r:id="rId26"/>
    <p:sldId id="265" r:id="rId27"/>
    <p:sldId id="284" r:id="rId28"/>
    <p:sldId id="305" r:id="rId29"/>
    <p:sldId id="286" r:id="rId30"/>
    <p:sldId id="287" r:id="rId31"/>
    <p:sldId id="288" r:id="rId32"/>
    <p:sldId id="311" r:id="rId33"/>
    <p:sldId id="289" r:id="rId34"/>
    <p:sldId id="312" r:id="rId35"/>
    <p:sldId id="292" r:id="rId36"/>
    <p:sldId id="293" r:id="rId37"/>
    <p:sldId id="266" r:id="rId38"/>
    <p:sldId id="294" r:id="rId39"/>
    <p:sldId id="296" r:id="rId40"/>
    <p:sldId id="267" r:id="rId41"/>
    <p:sldId id="295" r:id="rId42"/>
    <p:sldId id="297" r:id="rId43"/>
    <p:sldId id="298" r:id="rId44"/>
    <p:sldId id="330" r:id="rId45"/>
    <p:sldId id="307" r:id="rId46"/>
    <p:sldId id="315" r:id="rId47"/>
    <p:sldId id="316" r:id="rId48"/>
    <p:sldId id="317" r:id="rId49"/>
    <p:sldId id="318" r:id="rId50"/>
    <p:sldId id="319" r:id="rId51"/>
    <p:sldId id="320" r:id="rId52"/>
    <p:sldId id="323" r:id="rId53"/>
    <p:sldId id="313" r:id="rId54"/>
    <p:sldId id="314" r:id="rId55"/>
    <p:sldId id="326" r:id="rId56"/>
    <p:sldId id="327" r:id="rId57"/>
    <p:sldId id="328" r:id="rId58"/>
    <p:sldId id="325" r:id="rId59"/>
    <p:sldId id="329" r:id="rId60"/>
    <p:sldId id="303" r:id="rId61"/>
    <p:sldId id="304" r:id="rId62"/>
    <p:sldId id="308" r:id="rId63"/>
    <p:sldId id="309" r:id="rId64"/>
    <p:sldId id="310" r:id="rId6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FFAF0B"/>
    <a:srgbClr val="FFE3BB"/>
    <a:srgbClr val="FFD279"/>
    <a:srgbClr val="FFC252"/>
    <a:srgbClr val="3E6EFF"/>
    <a:srgbClr val="4D4F53"/>
    <a:srgbClr val="21D6FF"/>
    <a:srgbClr val="000000"/>
    <a:srgbClr val="4799FF"/>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56"/>
    <p:restoredTop sz="85117" autoAdjust="0"/>
  </p:normalViewPr>
  <p:slideViewPr>
    <p:cSldViewPr snapToGrid="0" snapToObjects="1">
      <p:cViewPr>
        <p:scale>
          <a:sx n="110" d="100"/>
          <a:sy n="110" d="100"/>
        </p:scale>
        <p:origin x="2320" y="112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notesMaster" Target="notesMasters/notesMaster1.xml"/><Relationship Id="rId67" Type="http://schemas.openxmlformats.org/officeDocument/2006/relationships/handoutMaster" Target="handoutMasters/handoutMaster1.xml"/><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3EA1BDF-F1B5-6649-BC2D-8FAC761B5D82}" type="datetimeFigureOut">
              <a:rPr lang="en-US" smtClean="0"/>
              <a:t>8/29/16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53BE31B-9C17-B743-8E1F-F4EBDCA80816}" type="slidenum">
              <a:rPr lang="en-US" smtClean="0"/>
              <a:t>‹#›</a:t>
            </a:fld>
            <a:endParaRPr lang="en-US"/>
          </a:p>
        </p:txBody>
      </p:sp>
    </p:spTree>
    <p:extLst>
      <p:ext uri="{BB962C8B-B14F-4D97-AF65-F5344CB8AC3E}">
        <p14:creationId xmlns:p14="http://schemas.microsoft.com/office/powerpoint/2010/main" val="310828998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37EEBC-0916-1A42-B54F-DD43CBA1454E}" type="datetimeFigureOut">
              <a:rPr lang="en-US" smtClean="0"/>
              <a:t>8/29/16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FDE9AF1-03CC-E845-895F-5A7D87527C1F}" type="slidenum">
              <a:rPr lang="en-US" smtClean="0"/>
              <a:t>‹#›</a:t>
            </a:fld>
            <a:endParaRPr lang="en-US"/>
          </a:p>
        </p:txBody>
      </p:sp>
    </p:spTree>
    <p:extLst>
      <p:ext uri="{BB962C8B-B14F-4D97-AF65-F5344CB8AC3E}">
        <p14:creationId xmlns:p14="http://schemas.microsoft.com/office/powerpoint/2010/main" val="375179272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smtClean="0"/>
              <a:t>I’d like to start with a little interactive survey. I know there’s a lot of very experienced programmers here in the room today, and I’m curious to know how most of you start development on a brand new application.</a:t>
            </a:r>
          </a:p>
          <a:p>
            <a:pPr marL="0" indent="0">
              <a:buFontTx/>
              <a:buNone/>
            </a:pPr>
            <a:endParaRPr lang="en-US" baseline="0" dirty="0" smtClean="0"/>
          </a:p>
          <a:p>
            <a:pPr marL="0" indent="0">
              <a:buFontTx/>
              <a:buNone/>
            </a:pPr>
            <a:r>
              <a:rPr lang="en-US" baseline="0" dirty="0" smtClean="0"/>
              <a:t>Let’s say this is an emerging application that doesn’t have any existing codebase we can use as a baseline.</a:t>
            </a:r>
          </a:p>
          <a:p>
            <a:pPr marL="0" indent="0">
              <a:buFontTx/>
              <a:buNone/>
            </a:pPr>
            <a:endParaRPr lang="en-US" baseline="0" dirty="0" smtClean="0"/>
          </a:p>
          <a:p>
            <a:pPr marL="0" indent="0">
              <a:buFontTx/>
              <a:buNone/>
            </a:pPr>
            <a:r>
              <a:rPr lang="en-US" baseline="0" dirty="0" smtClean="0"/>
              <a:t>FPGA? MIC? GPGPU? Even before that, would you want to test for functionality and play around with the algorithm?</a:t>
            </a:r>
          </a:p>
          <a:p>
            <a:pPr marL="0" indent="0">
              <a:buFontTx/>
              <a:buNone/>
            </a:pPr>
            <a:endParaRPr lang="en-US" baseline="0" dirty="0" smtClean="0"/>
          </a:p>
          <a:p>
            <a:pPr marL="0" indent="0">
              <a:buFontTx/>
              <a:buNone/>
            </a:pPr>
            <a:r>
              <a:rPr lang="en-US" baseline="0" dirty="0" smtClean="0"/>
              <a:t>Most people would probably start from what they have readily available. The Intel processor in my laptop, for example.</a:t>
            </a:r>
          </a:p>
          <a:p>
            <a:pPr marL="0" indent="0">
              <a:buFontTx/>
              <a:buNone/>
            </a:pPr>
            <a:endParaRPr lang="en-US" baseline="0" dirty="0" smtClean="0"/>
          </a:p>
          <a:p>
            <a:pPr marL="0" indent="0">
              <a:buFontTx/>
              <a:buNone/>
            </a:pPr>
            <a:r>
              <a:rPr lang="en-US" baseline="0" dirty="0" smtClean="0"/>
              <a:t>Once we have a single-threaded implementation, what would you do next?</a:t>
            </a:r>
          </a:p>
          <a:p>
            <a:pPr marL="0" indent="0">
              <a:buFontTx/>
              <a:buNone/>
            </a:pPr>
            <a:endParaRPr lang="en-US" baseline="0" dirty="0" smtClean="0"/>
          </a:p>
          <a:p>
            <a:pPr marL="0" indent="0">
              <a:buFontTx/>
              <a:buNone/>
            </a:pPr>
            <a:r>
              <a:rPr lang="en-US" baseline="0" dirty="0" smtClean="0"/>
              <a:t>Any other favorite parallel programming frameworks people like? What do you like about TBB or OpenCL?</a:t>
            </a:r>
          </a:p>
          <a:p>
            <a:pPr marL="0" indent="0">
              <a:buFontTx/>
              <a:buNone/>
            </a:pPr>
            <a:endParaRPr lang="en-US" baseline="0" dirty="0" smtClean="0"/>
          </a:p>
          <a:p>
            <a:pPr marL="0" indent="0">
              <a:buFontTx/>
              <a:buNone/>
            </a:pPr>
            <a:r>
              <a:rPr lang="en-US" baseline="0" dirty="0" smtClean="0"/>
              <a:t>Let’s say we have an optimized CMP implementation, but unfortunately the performance is still not good enough, what would you do next?</a:t>
            </a:r>
          </a:p>
        </p:txBody>
      </p:sp>
      <p:sp>
        <p:nvSpPr>
          <p:cNvPr id="4" name="Slide Number Placeholder 3"/>
          <p:cNvSpPr>
            <a:spLocks noGrp="1"/>
          </p:cNvSpPr>
          <p:nvPr>
            <p:ph type="sldNum" sz="quarter" idx="10"/>
          </p:nvPr>
        </p:nvSpPr>
        <p:spPr/>
        <p:txBody>
          <a:bodyPr/>
          <a:lstStyle/>
          <a:p>
            <a:fld id="{2FDE9AF1-03CC-E845-895F-5A7D87527C1F}" type="slidenum">
              <a:rPr lang="en-US" smtClean="0"/>
              <a:t>1</a:t>
            </a:fld>
            <a:endParaRPr lang="en-US"/>
          </a:p>
        </p:txBody>
      </p:sp>
    </p:spTree>
    <p:extLst>
      <p:ext uri="{BB962C8B-B14F-4D97-AF65-F5344CB8AC3E}">
        <p14:creationId xmlns:p14="http://schemas.microsoft.com/office/powerpoint/2010/main" val="3763177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MICs can be programmed</a:t>
            </a:r>
            <a:r>
              <a:rPr lang="en-US" baseline="0" dirty="0" smtClean="0"/>
              <a:t> in offload mode or native mode. There are tradeoffs with each approach but in this study we focus on the more productive native model.</a:t>
            </a:r>
            <a:endParaRPr lang="en-US" dirty="0" smtClean="0"/>
          </a:p>
          <a:p>
            <a:endParaRPr lang="en-US" dirty="0" smtClean="0"/>
          </a:p>
          <a:p>
            <a:r>
              <a:rPr lang="en-US" dirty="0" smtClean="0"/>
              <a:t>Much</a:t>
            </a:r>
            <a:r>
              <a:rPr lang="en-US" baseline="0" dirty="0" smtClean="0"/>
              <a:t> of the performance of the MIC is locked in the packed-SIMD units so it becomes even more important to enable vectorization as much as possible.</a:t>
            </a:r>
          </a:p>
          <a:p>
            <a:endParaRPr lang="en-US" baseline="0" dirty="0" smtClean="0"/>
          </a:p>
          <a:p>
            <a:r>
              <a:rPr lang="en-US" baseline="0" dirty="0" smtClean="0"/>
              <a:t>In addition, load balancing also becomes increasingly important when there are 60+ cores. As such, we might need to restructure the code to enable both finer-grain tasks as well as vectorization. One way to do this is to split rows into SIMD-width-aligned chunks and parallelize computation across these chunks. We need to guarantee that the chunks are multiples of the SIMD-width so the compiler can assume every task accesses SIMD-width-aligned memory. For example, not doing this additional chunking on the MIC can result in performance worse than the CMP (3.5x slowdown comparing with and without chunking).</a:t>
            </a:r>
          </a:p>
          <a:p>
            <a:endParaRPr lang="en-US" baseline="0" dirty="0" smtClean="0"/>
          </a:p>
          <a:p>
            <a:r>
              <a:rPr lang="en-US" dirty="0" smtClean="0"/>
              <a:t>Other</a:t>
            </a:r>
            <a:r>
              <a:rPr lang="en-US" baseline="0" dirty="0" smtClean="0"/>
              <a:t> parameters also need to be retuned for the MIC (different from the CMP): the grain size will be different as well as the number of threads. Each MIC core supports 4 physical threads (not SMT), but the maximum number of threads does not always yield the highest performance. Optimal number of threads are usually 3—4 threads per core.</a:t>
            </a:r>
          </a:p>
          <a:p>
            <a:endParaRPr lang="en-US" baseline="0" dirty="0" smtClean="0"/>
          </a:p>
          <a:p>
            <a:r>
              <a:rPr lang="en-US" baseline="0" dirty="0" smtClean="0"/>
              <a:t>We see performance for both regular and irregular, although the most significant improvements are for those that can utilize the packed-SIMD units efficiently. Otherwise, the sheer increase in the number of cores can still benefit more irregular applications.</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11</a:t>
            </a:fld>
            <a:endParaRPr lang="en-US"/>
          </a:p>
        </p:txBody>
      </p:sp>
    </p:spTree>
    <p:extLst>
      <p:ext uri="{BB962C8B-B14F-4D97-AF65-F5344CB8AC3E}">
        <p14:creationId xmlns:p14="http://schemas.microsoft.com/office/powerpoint/2010/main" val="1684264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GPGPUs</a:t>
            </a:r>
            <a:r>
              <a:rPr lang="en-US" baseline="0" dirty="0" smtClean="0"/>
              <a:t> use an offload programming model (CUDA, OpenCL) which is vastly different from the other frameworks we’ve seen so far. Offload models generally require explicit memory allocation and transfer between the host and the device. Arguments need to be captured manually and there are restrictions on the types of data structures that can be used as arguments. Block/grid sizes need to be set manually and GPGPUs do not support work-stealing (they use a hardware work scheduler). There are also limitations on STL data types that can be used inside the kernel (although libraries like Thrust help this issue).</a:t>
            </a:r>
          </a:p>
          <a:p>
            <a:endParaRPr lang="en-US" baseline="0" dirty="0" smtClean="0"/>
          </a:p>
          <a:p>
            <a:r>
              <a:rPr lang="en-US" dirty="0" smtClean="0"/>
              <a:t>Even</a:t>
            </a:r>
            <a:r>
              <a:rPr lang="en-US" baseline="0" dirty="0" smtClean="0"/>
              <a:t> when using OpenCL, there are many non-trivial differences between the CMP-specific and GPGPU-specific optimizations. Need to know </a:t>
            </a:r>
            <a:r>
              <a:rPr lang="en-US" baseline="0" dirty="0" err="1" smtClean="0"/>
              <a:t>microarchitectural</a:t>
            </a:r>
            <a:r>
              <a:rPr lang="en-US" baseline="0" dirty="0" smtClean="0"/>
              <a:t> details</a:t>
            </a:r>
            <a:r>
              <a:rPr lang="is-IS" baseline="0" dirty="0" smtClean="0"/>
              <a:t>… efficient use of texture/shared memory.</a:t>
            </a:r>
          </a:p>
          <a:p>
            <a:endParaRPr lang="is-IS" baseline="0" dirty="0" smtClean="0"/>
          </a:p>
          <a:p>
            <a:r>
              <a:rPr lang="is-IS" baseline="0" dirty="0" smtClean="0"/>
              <a:t>Although a regular application is shown as an example, the real challenge in terms of the 3P’s on GPGPUs is with mapping irregular applications, especially those with inter-thread communication. Barriers can lead to deadlock and AMOs for fine-grain locking across thousands of CUDA threads can significantly hamper performance.</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12</a:t>
            </a:fld>
            <a:endParaRPr lang="en-US"/>
          </a:p>
        </p:txBody>
      </p:sp>
    </p:spTree>
    <p:extLst>
      <p:ext uri="{BB962C8B-B14F-4D97-AF65-F5344CB8AC3E}">
        <p14:creationId xmlns:p14="http://schemas.microsoft.com/office/powerpoint/2010/main" val="1364273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proposed LTA platform proposes to achieve these goals by using loop-tasks as a common parallel abstraction and pushing this abstraction from software down to the hardware.</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14</a:t>
            </a:fld>
            <a:endParaRPr lang="en-US"/>
          </a:p>
        </p:txBody>
      </p:sp>
    </p:spTree>
    <p:extLst>
      <p:ext uri="{BB962C8B-B14F-4D97-AF65-F5344CB8AC3E}">
        <p14:creationId xmlns:p14="http://schemas.microsoft.com/office/powerpoint/2010/main" val="1796195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way we can do this is by narrowing the scope of the parallelism supported by the software. Instead of supporting the more generic task parallelism, I chose to focus on the a more specific form of task parallelism exposed by the popular and familiar </a:t>
            </a:r>
            <a:r>
              <a:rPr lang="en-US" baseline="0" dirty="0" err="1" smtClean="0"/>
              <a:t>parallel_for</a:t>
            </a:r>
            <a:r>
              <a:rPr lang="en-US" baseline="0" dirty="0" smtClean="0"/>
              <a:t> construct.</a:t>
            </a:r>
          </a:p>
          <a:p>
            <a:endParaRPr lang="en-US" baseline="0" dirty="0" smtClean="0"/>
          </a:p>
          <a:p>
            <a:r>
              <a:rPr lang="en-US" baseline="0" dirty="0" smtClean="0"/>
              <a:t>This is the parallelism of being able to execute loop iterations in parallel. Note that this captures a more traditional data parallelism when there is regular control flow and memory accesses across the loop iterations, but also captures what is closer to task parallelism when there is enough irregularity in control flow that each loop iteration can be considered a different task.</a:t>
            </a:r>
          </a:p>
          <a:p>
            <a:endParaRPr lang="en-US" baseline="0" dirty="0" smtClean="0"/>
          </a:p>
          <a:p>
            <a:r>
              <a:rPr lang="en-US" baseline="0" dirty="0" smtClean="0"/>
              <a:t>Why loop-task parallelism? One observation from looking at related work is that narrowing the scope of the parallel abstraction in SW allows us to more efficient encode this abstraction into a form HW can understand (see DSLs). Ideally, we would be able to encode all sorts of other parallel abstractions but that would complicate pushing this abstraction down the computing stack. So we choose loop-task parallelism since </a:t>
            </a:r>
            <a:r>
              <a:rPr lang="en-US" baseline="0" dirty="0" err="1" smtClean="0"/>
              <a:t>parallel_for</a:t>
            </a:r>
            <a:r>
              <a:rPr lang="en-US" baseline="0" dirty="0" smtClean="0"/>
              <a:t> constructs are popular and familiar. Of course, this is meant to be a first step towards a 3P platform using SW/HW </a:t>
            </a:r>
            <a:r>
              <a:rPr lang="en-US" baseline="0" dirty="0" err="1" smtClean="0"/>
              <a:t>codesign</a:t>
            </a:r>
            <a:r>
              <a:rPr lang="en-US" baseline="0" dirty="0" smtClean="0"/>
              <a:t>, so there is definitely room for others to explore how they can broaden the scope and maintain efficiency.</a:t>
            </a:r>
          </a:p>
        </p:txBody>
      </p:sp>
      <p:sp>
        <p:nvSpPr>
          <p:cNvPr id="4" name="Slide Number Placeholder 3"/>
          <p:cNvSpPr>
            <a:spLocks noGrp="1"/>
          </p:cNvSpPr>
          <p:nvPr>
            <p:ph type="sldNum" sz="quarter" idx="10"/>
          </p:nvPr>
        </p:nvSpPr>
        <p:spPr/>
        <p:txBody>
          <a:bodyPr/>
          <a:lstStyle/>
          <a:p>
            <a:fld id="{2FDE9AF1-03CC-E845-895F-5A7D87527C1F}" type="slidenum">
              <a:rPr lang="en-US" smtClean="0"/>
              <a:t>15</a:t>
            </a:fld>
            <a:endParaRPr lang="en-US"/>
          </a:p>
        </p:txBody>
      </p:sp>
    </p:spTree>
    <p:extLst>
      <p:ext uri="{BB962C8B-B14F-4D97-AF65-F5344CB8AC3E}">
        <p14:creationId xmlns:p14="http://schemas.microsoft.com/office/powerpoint/2010/main" val="534436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look at how</a:t>
            </a:r>
            <a:r>
              <a:rPr lang="en-US" baseline="0" dirty="0" smtClean="0"/>
              <a:t> these loop-tasks are exposed in the LTA programming API.</a:t>
            </a:r>
          </a:p>
          <a:p>
            <a:endParaRPr lang="en-US" baseline="0" dirty="0" smtClean="0"/>
          </a:p>
          <a:p>
            <a:r>
              <a:rPr lang="en-US" dirty="0" smtClean="0"/>
              <a:t>The</a:t>
            </a:r>
            <a:r>
              <a:rPr lang="en-US" baseline="0" dirty="0" smtClean="0"/>
              <a:t> lambda-based </a:t>
            </a:r>
            <a:r>
              <a:rPr lang="en-US" baseline="0" dirty="0" err="1" smtClean="0"/>
              <a:t>parallel_for</a:t>
            </a:r>
            <a:r>
              <a:rPr lang="en-US" baseline="0" dirty="0" smtClean="0"/>
              <a:t> was also explored, but unfortunately our cross-compiler does not support C++11 lambdas yet, so in this work I focus on the macro-based variant.</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16</a:t>
            </a:fld>
            <a:endParaRPr lang="en-US"/>
          </a:p>
        </p:txBody>
      </p:sp>
    </p:spTree>
    <p:extLst>
      <p:ext uri="{BB962C8B-B14F-4D97-AF65-F5344CB8AC3E}">
        <p14:creationId xmlns:p14="http://schemas.microsoft.com/office/powerpoint/2010/main" val="7265681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let’s take a look at how the runtime generates and partitions loop tasks across a multi-core system.</a:t>
            </a:r>
          </a:p>
          <a:p>
            <a:endParaRPr lang="en-US" baseline="0" dirty="0" smtClean="0"/>
          </a:p>
          <a:p>
            <a:r>
              <a:rPr lang="en-US" baseline="0" dirty="0" smtClean="0"/>
              <a:t>The master core, GPP0, begins execution of the binary while the other cores spin on a work-stealing loop in the runtime. When GPP0 encounters a </a:t>
            </a:r>
            <a:r>
              <a:rPr lang="en-US" baseline="0" dirty="0" err="1" smtClean="0"/>
              <a:t>parallel_for</a:t>
            </a:r>
            <a:r>
              <a:rPr lang="en-US" baseline="0" dirty="0" smtClean="0"/>
              <a:t>, it generates a loop-task object that contains the pointer to the function, the arguments, and the start and end indices of the initial range. We call this first loop task the root task.</a:t>
            </a:r>
          </a:p>
          <a:p>
            <a:endParaRPr lang="en-US" baseline="0" dirty="0" smtClean="0"/>
          </a:p>
          <a:p>
            <a:r>
              <a:rPr lang="en-US" baseline="0" dirty="0" smtClean="0"/>
              <a:t>GPP0 partitions the root task into two loop tasks by splitting the range in half, before pushing these loop tasks into its task queue in memory</a:t>
            </a:r>
            <a:r>
              <a:rPr lang="is-IS" baseline="0" dirty="0" smtClean="0"/>
              <a:t>…</a:t>
            </a:r>
          </a:p>
          <a:p>
            <a:endParaRPr lang="is-IS" baseline="0" dirty="0" smtClean="0"/>
          </a:p>
          <a:p>
            <a:r>
              <a:rPr lang="is-IS" baseline="0" dirty="0" smtClean="0"/>
              <a:t>The runtime stops partitioning once a core task size is reached, at which point the loop tasks are called core tasks.</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17</a:t>
            </a:fld>
            <a:endParaRPr lang="en-US"/>
          </a:p>
        </p:txBody>
      </p:sp>
    </p:spTree>
    <p:extLst>
      <p:ext uri="{BB962C8B-B14F-4D97-AF65-F5344CB8AC3E}">
        <p14:creationId xmlns:p14="http://schemas.microsoft.com/office/powerpoint/2010/main" val="10398970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a:t>
            </a:r>
            <a:r>
              <a:rPr lang="en-US" baseline="0" dirty="0" smtClean="0"/>
              <a:t> </a:t>
            </a:r>
            <a:r>
              <a:rPr lang="en-US" baseline="0" dirty="0" err="1" smtClean="0"/>
              <a:t>uthread</a:t>
            </a:r>
            <a:r>
              <a:rPr lang="en-US" baseline="0" dirty="0" smtClean="0"/>
              <a:t> is assigned one </a:t>
            </a:r>
            <a:r>
              <a:rPr lang="en-US" baseline="0" dirty="0" err="1" smtClean="0"/>
              <a:t>utask</a:t>
            </a:r>
            <a:r>
              <a:rPr lang="en-US" baseline="0" dirty="0" smtClean="0"/>
              <a:t>, and </a:t>
            </a:r>
            <a:r>
              <a:rPr lang="en-US" baseline="0" dirty="0" err="1" smtClean="0"/>
              <a:t>utasks</a:t>
            </a:r>
            <a:r>
              <a:rPr lang="en-US" baseline="0" dirty="0" smtClean="0"/>
              <a:t> can be grouped into task groups that must execute in lock-step.</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18</a:t>
            </a:fld>
            <a:endParaRPr lang="en-US"/>
          </a:p>
        </p:txBody>
      </p:sp>
    </p:spTree>
    <p:extLst>
      <p:ext uri="{BB962C8B-B14F-4D97-AF65-F5344CB8AC3E}">
        <p14:creationId xmlns:p14="http://schemas.microsoft.com/office/powerpoint/2010/main" val="3044991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far I have described how the loop-task abstraction is exposed in the SW through the programming API, runtime, and ISA. Now I would like to talk about the hardware side of this co-design approach for a 3P platform by describing how loop tasks encoded in the </a:t>
            </a:r>
            <a:r>
              <a:rPr lang="en-US" baseline="0" dirty="0" err="1" smtClean="0"/>
              <a:t>xpfor</a:t>
            </a:r>
            <a:r>
              <a:rPr lang="en-US" baseline="0" dirty="0" smtClean="0"/>
              <a:t> instruction can be executed by the LTA engine to accelerate both regular and/or irregular applications.</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19</a:t>
            </a:fld>
            <a:endParaRPr lang="en-US"/>
          </a:p>
        </p:txBody>
      </p:sp>
    </p:spTree>
    <p:extLst>
      <p:ext uri="{BB962C8B-B14F-4D97-AF65-F5344CB8AC3E}">
        <p14:creationId xmlns:p14="http://schemas.microsoft.com/office/powerpoint/2010/main" val="1442263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Overall, performance</a:t>
            </a:r>
            <a:r>
              <a:rPr lang="en-US" baseline="0" dirty="0" smtClean="0"/>
              <a:t> from 4—5X vs. IO and 2—2.5X vs. O3.</a:t>
            </a:r>
            <a:endParaRPr lang="en-US" dirty="0" smtClean="0"/>
          </a:p>
          <a:p>
            <a:endParaRPr lang="en-US" dirty="0" smtClean="0"/>
          </a:p>
          <a:p>
            <a:r>
              <a:rPr lang="en-US" dirty="0" smtClean="0"/>
              <a:t>Tighter</a:t>
            </a:r>
            <a:r>
              <a:rPr lang="en-US" baseline="0" dirty="0" smtClean="0"/>
              <a:t> coupling (less lane groups) improves perf on regular with high LLFU density. 27-&gt;19% on </a:t>
            </a:r>
            <a:r>
              <a:rPr lang="en-US" baseline="0" dirty="0" err="1" smtClean="0"/>
              <a:t>nbody</a:t>
            </a:r>
            <a:r>
              <a:rPr lang="en-US" baseline="0" dirty="0" smtClean="0"/>
              <a:t>, 26-&gt;17% on bilateral, 19-&gt;12% on </a:t>
            </a:r>
            <a:r>
              <a:rPr lang="en-US" baseline="0" dirty="0" err="1" smtClean="0"/>
              <a:t>mriq</a:t>
            </a:r>
            <a:r>
              <a:rPr lang="en-US" baseline="0" dirty="0" smtClean="0"/>
              <a:t>.</a:t>
            </a:r>
          </a:p>
          <a:p>
            <a:endParaRPr lang="en-US" baseline="0" dirty="0" smtClean="0"/>
          </a:p>
          <a:p>
            <a:r>
              <a:rPr lang="en-US" baseline="0" dirty="0" smtClean="0"/>
              <a:t>rgb2cmyk regular but no LLFUs. </a:t>
            </a:r>
            <a:r>
              <a:rPr lang="en-US" baseline="0" dirty="0" err="1" smtClean="0"/>
              <a:t>sgemm</a:t>
            </a:r>
            <a:r>
              <a:rPr lang="en-US" baseline="0" dirty="0" smtClean="0"/>
              <a:t> impacted by more stalls due to D$ misses. 26-&gt;52% on </a:t>
            </a:r>
            <a:r>
              <a:rPr lang="en-US" baseline="0" dirty="0" err="1" smtClean="0"/>
              <a:t>sgemm</a:t>
            </a:r>
            <a:r>
              <a:rPr lang="en-US" baseline="0" dirty="0" smtClean="0"/>
              <a:t>.</a:t>
            </a:r>
          </a:p>
          <a:p>
            <a:endParaRPr lang="en-US" baseline="0" dirty="0" smtClean="0"/>
          </a:p>
          <a:p>
            <a:r>
              <a:rPr lang="en-US" baseline="0" dirty="0" smtClean="0"/>
              <a:t>Looser coupling (more lane groups) improves perf on irregular with spatial control divergence. 11-&gt;18 </a:t>
            </a:r>
            <a:r>
              <a:rPr lang="en-US" baseline="0" dirty="0" err="1" smtClean="0"/>
              <a:t>rdups</a:t>
            </a:r>
            <a:r>
              <a:rPr lang="en-US" baseline="0" dirty="0" smtClean="0"/>
              <a:t>, 11-&gt;20 </a:t>
            </a:r>
            <a:r>
              <a:rPr lang="en-US" baseline="0" dirty="0" err="1" smtClean="0"/>
              <a:t>sarray</a:t>
            </a:r>
            <a:r>
              <a:rPr lang="en-US" baseline="0" dirty="0" smtClean="0"/>
              <a:t>, 6-&gt;10 </a:t>
            </a:r>
            <a:r>
              <a:rPr lang="en-US" baseline="0" dirty="0" err="1" smtClean="0"/>
              <a:t>strsearch</a:t>
            </a:r>
            <a:r>
              <a:rPr lang="en-US" baseline="0" dirty="0" smtClean="0"/>
              <a:t>, 10-&gt;16 </a:t>
            </a:r>
            <a:r>
              <a:rPr lang="en-US" baseline="0" dirty="0" err="1" smtClean="0"/>
              <a:t>bfs</a:t>
            </a:r>
            <a:r>
              <a:rPr lang="en-US" baseline="0" dirty="0" smtClean="0"/>
              <a:t>-d. Offset by increased conflicts in I$, but not noticeable until later.</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29</a:t>
            </a:fld>
            <a:endParaRPr lang="en-US"/>
          </a:p>
        </p:txBody>
      </p:sp>
    </p:spTree>
    <p:extLst>
      <p:ext uri="{BB962C8B-B14F-4D97-AF65-F5344CB8AC3E}">
        <p14:creationId xmlns:p14="http://schemas.microsoft.com/office/powerpoint/2010/main" val="7383535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Performance</a:t>
            </a:r>
            <a:r>
              <a:rPr lang="en-US" baseline="0" dirty="0" smtClean="0"/>
              <a:t> increases by factor of 4—6X, area increases by factor of 2—3X, so area efficiency is 2X.</a:t>
            </a:r>
          </a:p>
          <a:p>
            <a:endParaRPr lang="en-US" baseline="0" dirty="0" smtClean="0"/>
          </a:p>
          <a:p>
            <a:r>
              <a:rPr lang="en-US" baseline="0" dirty="0" smtClean="0"/>
              <a:t>Primary savings in sharing LLFUs and smaller D$ crossbar network.</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30</a:t>
            </a:fld>
            <a:endParaRPr lang="en-US"/>
          </a:p>
        </p:txBody>
      </p:sp>
    </p:spTree>
    <p:extLst>
      <p:ext uri="{BB962C8B-B14F-4D97-AF65-F5344CB8AC3E}">
        <p14:creationId xmlns:p14="http://schemas.microsoft.com/office/powerpoint/2010/main" val="1525378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here’s one example of a development flow for a new application with a high-performance target, which is very similar to what we just talked about.</a:t>
            </a:r>
          </a:p>
          <a:p>
            <a:endParaRPr lang="en-US" baseline="0" dirty="0" smtClean="0"/>
          </a:p>
          <a:p>
            <a:r>
              <a:rPr lang="en-US" baseline="0" dirty="0" smtClean="0"/>
              <a:t>We might start on a CMP, like the Intel Xeon, with a single-threaded scalar implementation to test for functionality and get a better understanding of the algorithm. CMPs have at least 4 cores these days, the Xeon can have up to 16 cores. Each core is an aggressive superscalar out-of-order core with packed-SIMD units.</a:t>
            </a:r>
          </a:p>
          <a:p>
            <a:endParaRPr lang="en-US" baseline="0" dirty="0" smtClean="0"/>
          </a:p>
          <a:p>
            <a:r>
              <a:rPr lang="en-US" baseline="0" dirty="0" smtClean="0"/>
              <a:t>Then we could either attempt to </a:t>
            </a:r>
            <a:r>
              <a:rPr lang="en-US" baseline="0" dirty="0" err="1" smtClean="0"/>
              <a:t>vectorize</a:t>
            </a:r>
            <a:r>
              <a:rPr lang="en-US" baseline="0" dirty="0" smtClean="0"/>
              <a:t> the single-threaded implementation with vector extensions like AVX to leverage the packed-SIMD units on most CMPs. Auto-vectorization is the preferred method of doing this, as opposed to using vector </a:t>
            </a:r>
            <a:r>
              <a:rPr lang="en-US" baseline="0" dirty="0" err="1" smtClean="0"/>
              <a:t>intrinsics</a:t>
            </a:r>
            <a:r>
              <a:rPr lang="en-US" baseline="0" dirty="0" smtClean="0"/>
              <a:t>, but if any of you have had experience trying to get auto-vectorization to work, you will know that it is never as simple as annotating loops with pragmas. You usually need specific optimizations to get the compiler to actually generate vector instructions, like making sure data structures are aligned to the SIMD width and minimizing control flow.</a:t>
            </a:r>
          </a:p>
          <a:p>
            <a:endParaRPr lang="en-US" baseline="0" dirty="0" smtClean="0"/>
          </a:p>
          <a:p>
            <a:r>
              <a:rPr lang="en-US" baseline="0" dirty="0" smtClean="0"/>
              <a:t>Another option is to parallelize the code with a multi-threaded implementation using a parallel programming framework. </a:t>
            </a:r>
            <a:r>
              <a:rPr lang="en-US" dirty="0" smtClean="0"/>
              <a:t>There</a:t>
            </a:r>
            <a:r>
              <a:rPr lang="en-US" baseline="0" dirty="0" smtClean="0"/>
              <a:t> are a lot of options for parallel programming frameworks, like </a:t>
            </a:r>
            <a:r>
              <a:rPr lang="en-US" baseline="0" dirty="0" err="1" smtClean="0"/>
              <a:t>OpenMP</a:t>
            </a:r>
            <a:r>
              <a:rPr lang="en-US" baseline="0" dirty="0" smtClean="0"/>
              <a:t> or </a:t>
            </a:r>
            <a:r>
              <a:rPr lang="en-US" baseline="0" dirty="0" err="1" smtClean="0"/>
              <a:t>Cilk</a:t>
            </a:r>
            <a:r>
              <a:rPr lang="en-US" baseline="0" dirty="0" smtClean="0"/>
              <a:t> or OpenCL, but in this example I’m showing Intel TBB, one of my personal favorites. Again, parallel programming has its own set of challenges as I’m sure many of you are familiar with, and optimizing a multi-threaded implementation is rarely a trivial process. (load balancing, cache locality, synchronization)</a:t>
            </a:r>
          </a:p>
          <a:p>
            <a:endParaRPr lang="en-US" baseline="0" dirty="0" smtClean="0"/>
          </a:p>
          <a:p>
            <a:r>
              <a:rPr lang="en-US" baseline="0" dirty="0" smtClean="0"/>
              <a:t>We could also add vectorization on top of multi-threading to extract as much performance out of the CMP as possible. Does anyone have any experience with this? Unfortunately it’s not always as simple as it might seem. The challenge stems from the different abstractions used by multi-threading and vectorization; although they may be </a:t>
            </a:r>
            <a:r>
              <a:rPr lang="en-US" baseline="0" dirty="0" err="1" smtClean="0"/>
              <a:t>composable</a:t>
            </a:r>
            <a:r>
              <a:rPr lang="en-US" baseline="0" dirty="0" smtClean="0"/>
              <a:t> but they’re not always aware of each other, which can create some issues.</a:t>
            </a:r>
          </a:p>
          <a:p>
            <a:endParaRPr lang="en-US" baseline="0" dirty="0" smtClean="0"/>
          </a:p>
          <a:p>
            <a:r>
              <a:rPr lang="en-US" dirty="0" smtClean="0"/>
              <a:t>Now</a:t>
            </a:r>
            <a:r>
              <a:rPr lang="en-US" baseline="0" dirty="0" smtClean="0"/>
              <a:t> we have an optimized CMP implementation, but what if we need more performance? We might need to starting porting this application to accelerators.</a:t>
            </a:r>
          </a:p>
          <a:p>
            <a:endParaRPr lang="en-US" baseline="0" dirty="0" smtClean="0"/>
          </a:p>
          <a:p>
            <a:r>
              <a:rPr lang="en-US" baseline="0" dirty="0" smtClean="0"/>
              <a:t>One example is the Intel Many Integrated Core architecture, like the Xeon Phi (aka Knight’s Landing). MICs have up to 60 lightweight cores with very wide packed-SIMD units, which means vectorization is even more important than on CMPs. Depending on the programming frameworks we used on the CMP, we might need to switch to a framework supported by the MIC. But even if we can use the same framework, there is a non-trivial amount of retuning necessary to extract the most performance out of the accelerator. (different SIMD width, changing grain size or thread count to maximize load balancing) This can get even more complicated if we decide to use an offload model instead of a native model.</a:t>
            </a:r>
          </a:p>
          <a:p>
            <a:endParaRPr lang="en-US" baseline="0" dirty="0" smtClean="0"/>
          </a:p>
          <a:p>
            <a:r>
              <a:rPr lang="en-US" baseline="0" dirty="0" smtClean="0"/>
              <a:t>Another popular accelerator is the GPGPU, short for general-purpose graphics processing unit, like the NVIDIA Tesla series. GPGPUs have dozens of SIMT engines that execute threads in lock-step. The programming framework for GPGPUs is very different from either CMPs or MICs, some common examples include CUDA or OpenCL. GPGPUs are nice since they use a common abstraction for exploiting inter- and intra-core parallelism, but the tradeoff is that they _require_ an offload programming model which makes it more challenging to port a CMP implementation.</a:t>
            </a:r>
          </a:p>
          <a:p>
            <a:endParaRPr lang="en-US" baseline="0" dirty="0" smtClean="0"/>
          </a:p>
          <a:p>
            <a:r>
              <a:rPr lang="en-US" baseline="0" dirty="0" smtClean="0"/>
              <a:t>Both MICs and GPGPUs are really designed for applications with data parallelism or task parallelism with regular control-flow and memory-access patterns.</a:t>
            </a:r>
          </a:p>
          <a:p>
            <a:endParaRPr lang="en-US" baseline="0" dirty="0" smtClean="0"/>
          </a:p>
          <a:p>
            <a:r>
              <a:rPr lang="en-US" baseline="0" dirty="0" smtClean="0"/>
              <a:t>I think most of you will agree that the modern programmer has a lot of options in terms of available platforms: I am defining platforms in this work as a combination of a software framework and one or more hardware architectures.</a:t>
            </a:r>
          </a:p>
          <a:p>
            <a:endParaRPr lang="en-US" baseline="0" dirty="0" smtClean="0"/>
          </a:p>
          <a:p>
            <a:r>
              <a:rPr lang="en-US" baseline="0" dirty="0" smtClean="0"/>
              <a:t>And I hope I have highlighted the importance of productivity, portability, and performance (or the so-called 3P’s) in modern application development flows. &lt;Define the 3P’s&gt;. Performance is important, but it is only as good as the productivity/portability that allows the programmer to achieve that performance.</a:t>
            </a:r>
          </a:p>
        </p:txBody>
      </p:sp>
      <p:sp>
        <p:nvSpPr>
          <p:cNvPr id="4" name="Slide Number Placeholder 3"/>
          <p:cNvSpPr>
            <a:spLocks noGrp="1"/>
          </p:cNvSpPr>
          <p:nvPr>
            <p:ph type="sldNum" sz="quarter" idx="10"/>
          </p:nvPr>
        </p:nvSpPr>
        <p:spPr/>
        <p:txBody>
          <a:bodyPr/>
          <a:lstStyle/>
          <a:p>
            <a:fld id="{2FDE9AF1-03CC-E845-895F-5A7D87527C1F}" type="slidenum">
              <a:rPr lang="en-US" smtClean="0"/>
              <a:t>2</a:t>
            </a:fld>
            <a:endParaRPr lang="en-US"/>
          </a:p>
        </p:txBody>
      </p:sp>
    </p:spTree>
    <p:extLst>
      <p:ext uri="{BB962C8B-B14F-4D97-AF65-F5344CB8AC3E}">
        <p14:creationId xmlns:p14="http://schemas.microsoft.com/office/powerpoint/2010/main" val="2131420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1.2—1.5X energy efficiency</a:t>
            </a:r>
          </a:p>
          <a:p>
            <a:endParaRPr lang="en-US" dirty="0" smtClean="0"/>
          </a:p>
          <a:p>
            <a:r>
              <a:rPr lang="en-US" dirty="0" smtClean="0"/>
              <a:t>Energy</a:t>
            </a:r>
            <a:r>
              <a:rPr lang="en-US" baseline="0" dirty="0" smtClean="0"/>
              <a:t> savings are mostly due to amortizing the frontend (I$ accesses and FU/DU/IU), more apparent on regular. Even irregular can benefit from cheaper PIB accesses.</a:t>
            </a:r>
          </a:p>
          <a:p>
            <a:endParaRPr lang="en-US" baseline="0" dirty="0" smtClean="0"/>
          </a:p>
          <a:p>
            <a:r>
              <a:rPr lang="en-US" baseline="0" dirty="0" smtClean="0"/>
              <a:t>D$ accesses with coalescing helps but offset by bigger crossbar network.</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31</a:t>
            </a:fld>
            <a:endParaRPr lang="en-US"/>
          </a:p>
        </p:txBody>
      </p:sp>
    </p:spTree>
    <p:extLst>
      <p:ext uri="{BB962C8B-B14F-4D97-AF65-F5344CB8AC3E}">
        <p14:creationId xmlns:p14="http://schemas.microsoft.com/office/powerpoint/2010/main" val="11151143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Moderate</a:t>
            </a:r>
            <a:r>
              <a:rPr lang="en-US" baseline="0" dirty="0" smtClean="0"/>
              <a:t> coupling improves perf on regular/irregular.</a:t>
            </a:r>
          </a:p>
          <a:p>
            <a:endParaRPr lang="en-US" baseline="0" dirty="0" smtClean="0"/>
          </a:p>
          <a:p>
            <a:r>
              <a:rPr lang="en-US" baseline="0" dirty="0" smtClean="0"/>
              <a:t>Overall, loose temporal task coupling (more chime groups) marginal or worse performance. Due to I$ bottleneck with more task groups, 7-&gt;37% I$ stalls on rgb2cmyk.</a:t>
            </a:r>
          </a:p>
          <a:p>
            <a:endParaRPr lang="en-US" baseline="0" dirty="0" smtClean="0"/>
          </a:p>
          <a:p>
            <a:r>
              <a:rPr lang="en-US" baseline="0" dirty="0" smtClean="0"/>
              <a:t>On regular, reduced stalls due to D$ misses 10-&gt;4% on bilateral, 20-&gt;11% on </a:t>
            </a:r>
            <a:r>
              <a:rPr lang="en-US" baseline="0" dirty="0" err="1" smtClean="0"/>
              <a:t>mriq</a:t>
            </a:r>
            <a:r>
              <a:rPr lang="en-US" baseline="0" dirty="0" smtClean="0"/>
              <a:t>, 26-&gt;9% on </a:t>
            </a:r>
            <a:r>
              <a:rPr lang="en-US" baseline="0" dirty="0" err="1" smtClean="0"/>
              <a:t>sgemm</a:t>
            </a:r>
            <a:r>
              <a:rPr lang="en-US" baseline="0" dirty="0" smtClean="0"/>
              <a:t>.</a:t>
            </a:r>
          </a:p>
          <a:p>
            <a:endParaRPr lang="en-US" baseline="0" dirty="0" smtClean="0"/>
          </a:p>
          <a:p>
            <a:r>
              <a:rPr lang="en-US" baseline="0" dirty="0" smtClean="0"/>
              <a:t>On irregular, more chime groups does help hide </a:t>
            </a:r>
            <a:r>
              <a:rPr lang="en-US" baseline="0" dirty="0" err="1" smtClean="0"/>
              <a:t>microarchitectural</a:t>
            </a:r>
            <a:r>
              <a:rPr lang="en-US" baseline="0" dirty="0" smtClean="0"/>
              <a:t> latencies. 38-&gt;13% RAW stalls of </a:t>
            </a:r>
            <a:r>
              <a:rPr lang="en-US" baseline="0" dirty="0" err="1" smtClean="0"/>
              <a:t>strsearch</a:t>
            </a:r>
            <a:r>
              <a:rPr lang="en-US" baseline="0" dirty="0" smtClean="0"/>
              <a:t>.</a:t>
            </a:r>
          </a:p>
          <a:p>
            <a:endParaRPr lang="en-US" baseline="0" dirty="0" smtClean="0"/>
          </a:p>
          <a:p>
            <a:r>
              <a:rPr lang="en-US" baseline="0" dirty="0" smtClean="0"/>
              <a:t>Case studies: increasing </a:t>
            </a:r>
            <a:r>
              <a:rPr lang="en-US" baseline="0" dirty="0" err="1" smtClean="0"/>
              <a:t>uthread</a:t>
            </a:r>
            <a:r>
              <a:rPr lang="en-US" baseline="0" dirty="0" smtClean="0"/>
              <a:t> count better balance between number of chime groups and size of each chime group, and emulating more misses in L2 cache showed loose coupling much better at hiding D$ latencies.</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33</a:t>
            </a:fld>
            <a:endParaRPr lang="en-US"/>
          </a:p>
        </p:txBody>
      </p:sp>
    </p:spTree>
    <p:extLst>
      <p:ext uri="{BB962C8B-B14F-4D97-AF65-F5344CB8AC3E}">
        <p14:creationId xmlns:p14="http://schemas.microsoft.com/office/powerpoint/2010/main" val="18599099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4.2—5.3X</a:t>
            </a:r>
            <a:r>
              <a:rPr lang="en-US" baseline="0" dirty="0" smtClean="0"/>
              <a:t> speedup on intra-core, 3.1X speedup on inter-core (MC-IO): multiplicative speedup of 13—16X</a:t>
            </a:r>
          </a:p>
          <a:p>
            <a:endParaRPr lang="en-US" baseline="0" dirty="0" smtClean="0"/>
          </a:p>
          <a:p>
            <a:r>
              <a:rPr lang="en-US" baseline="0" dirty="0" smtClean="0"/>
              <a:t>vs. MC-IO: 5.5X raw perf, 2.5X area-norm perf, 1.2X </a:t>
            </a:r>
            <a:r>
              <a:rPr lang="en-US" baseline="0" dirty="0" err="1" smtClean="0"/>
              <a:t>eeff</a:t>
            </a:r>
            <a:endParaRPr lang="en-US" baseline="0" dirty="0" smtClean="0"/>
          </a:p>
          <a:p>
            <a:r>
              <a:rPr lang="en-US" baseline="0" dirty="0" smtClean="0"/>
              <a:t>vs. MC-O3: 3.0X raw perf, 1.7X area-norm perf, 2.5X </a:t>
            </a:r>
            <a:r>
              <a:rPr lang="en-US" baseline="0" dirty="0" err="1" smtClean="0"/>
              <a:t>eeff</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35</a:t>
            </a:fld>
            <a:endParaRPr lang="en-US"/>
          </a:p>
        </p:txBody>
      </p:sp>
    </p:spTree>
    <p:extLst>
      <p:ext uri="{BB962C8B-B14F-4D97-AF65-F5344CB8AC3E}">
        <p14:creationId xmlns:p14="http://schemas.microsoft.com/office/powerpoint/2010/main" val="14745717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look at how</a:t>
            </a:r>
            <a:r>
              <a:rPr lang="en-US" baseline="0" dirty="0" smtClean="0"/>
              <a:t> these loop-tasks are exposed in the LTA programming API.</a:t>
            </a:r>
          </a:p>
          <a:p>
            <a:endParaRPr lang="en-US" baseline="0" dirty="0" smtClean="0"/>
          </a:p>
          <a:p>
            <a:r>
              <a:rPr lang="en-US" dirty="0" smtClean="0"/>
              <a:t>The</a:t>
            </a:r>
            <a:r>
              <a:rPr lang="en-US" baseline="0" dirty="0" smtClean="0"/>
              <a:t> lambda-based </a:t>
            </a:r>
            <a:r>
              <a:rPr lang="en-US" baseline="0" dirty="0" err="1" smtClean="0"/>
              <a:t>parallel_for</a:t>
            </a:r>
            <a:r>
              <a:rPr lang="en-US" baseline="0" dirty="0" smtClean="0"/>
              <a:t> was also explored, but unfortunately our cross-compiler does not support C++11 lambdas yet, so in this work I focus on the macro-based variant.</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47</a:t>
            </a:fld>
            <a:endParaRPr lang="en-US"/>
          </a:p>
        </p:txBody>
      </p:sp>
    </p:spTree>
    <p:extLst>
      <p:ext uri="{BB962C8B-B14F-4D97-AF65-F5344CB8AC3E}">
        <p14:creationId xmlns:p14="http://schemas.microsoft.com/office/powerpoint/2010/main" val="16258266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that we know what </a:t>
            </a:r>
            <a:r>
              <a:rPr lang="en-US" baseline="0" dirty="0" err="1" smtClean="0"/>
              <a:t>utasks</a:t>
            </a:r>
            <a:r>
              <a:rPr lang="en-US" baseline="0" dirty="0" smtClean="0"/>
              <a:t> and </a:t>
            </a:r>
            <a:r>
              <a:rPr lang="en-US" baseline="0" dirty="0" err="1" smtClean="0"/>
              <a:t>uthreads</a:t>
            </a:r>
            <a:r>
              <a:rPr lang="en-US" baseline="0" dirty="0" smtClean="0"/>
              <a:t> are at a high-level, I would like to revisit the LTA runtime to identify how the </a:t>
            </a:r>
            <a:r>
              <a:rPr lang="en-US" baseline="0" dirty="0" err="1" smtClean="0"/>
              <a:t>utasks</a:t>
            </a:r>
            <a:r>
              <a:rPr lang="en-US" baseline="0" dirty="0" smtClean="0"/>
              <a:t> can interact negatively with the default task </a:t>
            </a:r>
            <a:r>
              <a:rPr lang="en-US" baseline="0" dirty="0" err="1" smtClean="0"/>
              <a:t>partioning</a:t>
            </a:r>
            <a:r>
              <a:rPr lang="en-US" baseline="0" dirty="0" smtClean="0"/>
              <a:t> algorithm.</a:t>
            </a:r>
          </a:p>
          <a:p>
            <a:endParaRPr lang="en-US" baseline="0" dirty="0" smtClean="0"/>
          </a:p>
          <a:p>
            <a:r>
              <a:rPr lang="en-US" baseline="0" dirty="0" smtClean="0"/>
              <a:t>In this example, I am showing a simplified version of a root task being partitioned into core tasks. The actual ranges of the tasks are not as important as the sizes of the tasks in the point I’m trying to illustrate here.</a:t>
            </a:r>
          </a:p>
          <a:p>
            <a:endParaRPr lang="en-US" baseline="0" dirty="0" smtClean="0"/>
          </a:p>
          <a:p>
            <a:r>
              <a:rPr lang="en-US" baseline="0" dirty="0" smtClean="0"/>
              <a:t>In the default partitioning scheme</a:t>
            </a:r>
            <a:r>
              <a:rPr lang="is-IS" baseline="0" dirty="0" smtClean="0"/>
              <a:t>… we end up with 16 core tasks of various sizes. Now, let’s assume that we have 4 cores, each with 4 uthreads. </a:t>
            </a:r>
            <a:r>
              <a:rPr lang="en-US" baseline="0" dirty="0" smtClean="0"/>
              <a:t>Without going into too much detail for now, let’s further assume that these 4 </a:t>
            </a:r>
            <a:r>
              <a:rPr lang="en-US" baseline="0" dirty="0" err="1" smtClean="0"/>
              <a:t>uthreads</a:t>
            </a:r>
            <a:r>
              <a:rPr lang="en-US" baseline="0" dirty="0" smtClean="0"/>
              <a:t> must execute a task group in lock-step, such that the execution time of a core task of size 4 is roughly the same as that of a core task of size 1. In this scenario, an example execution might look like this, where each box is an equal unit of time and each column is a different core.</a:t>
            </a:r>
          </a:p>
          <a:p>
            <a:endParaRPr lang="en-US" baseline="0" dirty="0" smtClean="0"/>
          </a:p>
          <a:p>
            <a:r>
              <a:rPr lang="en-US" baseline="0" dirty="0" smtClean="0"/>
              <a:t>Remember that tasks are partitioned until the range size is less than equal to the core task size. In this example, the core task size is 4.</a:t>
            </a:r>
          </a:p>
          <a:p>
            <a:endParaRPr lang="en-US" baseline="0" dirty="0" smtClean="0"/>
          </a:p>
          <a:p>
            <a:r>
              <a:rPr lang="en-US" baseline="0" dirty="0" smtClean="0"/>
              <a:t>Notice that this is actually a bit inefficient and we’re leaving </a:t>
            </a:r>
            <a:r>
              <a:rPr lang="en-US" baseline="0" dirty="0" err="1" smtClean="0"/>
              <a:t>uthreads</a:t>
            </a:r>
            <a:r>
              <a:rPr lang="en-US" baseline="0" dirty="0" smtClean="0"/>
              <a:t> idle for entire blocks, since all </a:t>
            </a:r>
            <a:r>
              <a:rPr lang="en-US" baseline="0" dirty="0" err="1" smtClean="0"/>
              <a:t>utasks</a:t>
            </a:r>
            <a:r>
              <a:rPr lang="en-US" baseline="0" dirty="0" smtClean="0"/>
              <a:t> must be completed before the </a:t>
            </a:r>
            <a:r>
              <a:rPr lang="en-US" baseline="0" dirty="0" err="1" smtClean="0"/>
              <a:t>uthreads</a:t>
            </a:r>
            <a:r>
              <a:rPr lang="en-US" baseline="0" dirty="0" smtClean="0"/>
              <a:t> can be assigned a new set of </a:t>
            </a:r>
            <a:r>
              <a:rPr lang="en-US" baseline="0" dirty="0" err="1" smtClean="0"/>
              <a:t>utasks</a:t>
            </a:r>
            <a:r>
              <a:rPr lang="en-US" baseline="0" dirty="0" smtClean="0"/>
              <a:t>.</a:t>
            </a:r>
          </a:p>
          <a:p>
            <a:endParaRPr lang="en-US" baseline="0" dirty="0" smtClean="0"/>
          </a:p>
          <a:p>
            <a:r>
              <a:rPr lang="en-US" baseline="0" dirty="0" smtClean="0"/>
              <a:t>We can address this with an LTA-aware task partitioning scheme that dynamically reads the </a:t>
            </a:r>
            <a:r>
              <a:rPr lang="en-US" baseline="0" dirty="0" err="1" smtClean="0"/>
              <a:t>uthread</a:t>
            </a:r>
            <a:r>
              <a:rPr lang="en-US" baseline="0" dirty="0" smtClean="0"/>
              <a:t> count per core and partitions tasks so the range is a multiple of the </a:t>
            </a:r>
            <a:r>
              <a:rPr lang="en-US" baseline="0" dirty="0" err="1" smtClean="0"/>
              <a:t>uthread</a:t>
            </a:r>
            <a:r>
              <a:rPr lang="en-US" baseline="0" dirty="0" smtClean="0"/>
              <a:t> count. Here is an example of this scheme. Note that 20 -&gt; 8/12, by dividing by half (10) and rounding to the nearest multiple of 4. In this case we end up with 11 core tasks</a:t>
            </a:r>
            <a:r>
              <a:rPr lang="is-IS" baseline="0" dirty="0" smtClean="0"/>
              <a:t>… These core tasks are then executed on the same system like this.</a:t>
            </a:r>
            <a:endParaRPr lang="en-US" baseline="0" dirty="0" smtClean="0"/>
          </a:p>
          <a:p>
            <a:endParaRPr lang="en-US" baseline="0" dirty="0" smtClean="0"/>
          </a:p>
          <a:p>
            <a:r>
              <a:rPr lang="en-US" baseline="0" dirty="0" smtClean="0"/>
              <a:t>Again this is assuming there isn’t too much variability in the amount of work across core tasks, and we’re making some simplifications, but it serves to get the main point across, which is that an LTA-aware task partitioning scheme can improve performance by compacting task groups into multiples of the </a:t>
            </a:r>
            <a:r>
              <a:rPr lang="en-US" baseline="0" dirty="0" err="1" smtClean="0"/>
              <a:t>uthread</a:t>
            </a:r>
            <a:r>
              <a:rPr lang="en-US" baseline="0" dirty="0" smtClean="0"/>
              <a:t> count (increasing hardware utilization).</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48</a:t>
            </a:fld>
            <a:endParaRPr lang="en-US"/>
          </a:p>
        </p:txBody>
      </p:sp>
    </p:spTree>
    <p:extLst>
      <p:ext uri="{BB962C8B-B14F-4D97-AF65-F5344CB8AC3E}">
        <p14:creationId xmlns:p14="http://schemas.microsoft.com/office/powerpoint/2010/main" val="8760423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Ideally</a:t>
            </a:r>
            <a:r>
              <a:rPr lang="en-US" baseline="0" dirty="0" smtClean="0"/>
              <a:t> we would like an LTA engine that can accelerate regular and/or irregular applications. </a:t>
            </a:r>
            <a:r>
              <a:rPr lang="en-US" dirty="0" smtClean="0"/>
              <a:t>The key observation that I used</a:t>
            </a:r>
            <a:r>
              <a:rPr lang="en-US" baseline="0" dirty="0" smtClean="0"/>
              <a:t> to </a:t>
            </a:r>
            <a:r>
              <a:rPr lang="en-US" dirty="0" smtClean="0"/>
              <a:t>design the LTA engine is that task coupling in both space and time affect the performance,</a:t>
            </a:r>
            <a:r>
              <a:rPr lang="en-US" baseline="0" dirty="0" smtClean="0"/>
              <a:t> area, and energy efficiency of regular/irregular applications.</a:t>
            </a:r>
          </a:p>
          <a:p>
            <a:endParaRPr lang="en-US" baseline="0" dirty="0" smtClean="0"/>
          </a:p>
          <a:p>
            <a:r>
              <a:rPr lang="en-US" baseline="0" dirty="0" smtClean="0"/>
              <a:t>To see these impacts, I would like to look at an example of how an LTA engine with 8 </a:t>
            </a:r>
            <a:r>
              <a:rPr lang="en-US" baseline="0" dirty="0" err="1" smtClean="0"/>
              <a:t>uthreads</a:t>
            </a:r>
            <a:r>
              <a:rPr lang="en-US" baseline="0" dirty="0" smtClean="0"/>
              <a:t> executes a task group. As mentioned before, task groups are groups of </a:t>
            </a:r>
            <a:r>
              <a:rPr lang="en-US" baseline="0" dirty="0" err="1" smtClean="0"/>
              <a:t>utasks</a:t>
            </a:r>
            <a:r>
              <a:rPr lang="en-US" baseline="0" dirty="0" smtClean="0"/>
              <a:t> that need to executed in lock-step in both space and time. This LTA engine has 4 lanes which means that there are 2 chimes. Each instruction corresponds to all 8 </a:t>
            </a:r>
            <a:r>
              <a:rPr lang="en-US" baseline="0" dirty="0" err="1" smtClean="0"/>
              <a:t>uthreads</a:t>
            </a:r>
            <a:r>
              <a:rPr lang="en-US" baseline="0" dirty="0" smtClean="0"/>
              <a:t> and only needs to be fetched once. Half of the </a:t>
            </a:r>
            <a:r>
              <a:rPr lang="en-US" baseline="0" dirty="0" err="1" smtClean="0"/>
              <a:t>uthreads</a:t>
            </a:r>
            <a:r>
              <a:rPr lang="en-US" baseline="0" dirty="0" smtClean="0"/>
              <a:t> execute the instruction in the first chime, followed by the other half in the second chime</a:t>
            </a:r>
            <a:r>
              <a:rPr lang="is-I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2FDE9AF1-03CC-E845-895F-5A7D87527C1F}" type="slidenum">
              <a:rPr lang="en-US" smtClean="0"/>
              <a:t>49</a:t>
            </a:fld>
            <a:endParaRPr lang="en-US"/>
          </a:p>
        </p:txBody>
      </p:sp>
    </p:spTree>
    <p:extLst>
      <p:ext uri="{BB962C8B-B14F-4D97-AF65-F5344CB8AC3E}">
        <p14:creationId xmlns:p14="http://schemas.microsoft.com/office/powerpoint/2010/main" val="7045279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54</a:t>
            </a:fld>
            <a:endParaRPr lang="en-US"/>
          </a:p>
        </p:txBody>
      </p:sp>
    </p:spTree>
    <p:extLst>
      <p:ext uri="{BB962C8B-B14F-4D97-AF65-F5344CB8AC3E}">
        <p14:creationId xmlns:p14="http://schemas.microsoft.com/office/powerpoint/2010/main" val="18653383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Overall, performance</a:t>
            </a:r>
            <a:r>
              <a:rPr lang="en-US" baseline="0" dirty="0" smtClean="0"/>
              <a:t> from 4—5X vs. IO and 2—2.5X vs. O3.</a:t>
            </a:r>
            <a:endParaRPr lang="en-US" dirty="0" smtClean="0"/>
          </a:p>
          <a:p>
            <a:endParaRPr lang="en-US" dirty="0" smtClean="0"/>
          </a:p>
          <a:p>
            <a:r>
              <a:rPr lang="en-US" dirty="0" smtClean="0"/>
              <a:t>Tighter</a:t>
            </a:r>
            <a:r>
              <a:rPr lang="en-US" baseline="0" dirty="0" smtClean="0"/>
              <a:t> coupling (less lane groups) improves perf on regular with high LLFU density. 27-&gt;19% on </a:t>
            </a:r>
            <a:r>
              <a:rPr lang="en-US" baseline="0" dirty="0" err="1" smtClean="0"/>
              <a:t>nbody</a:t>
            </a:r>
            <a:r>
              <a:rPr lang="en-US" baseline="0" dirty="0" smtClean="0"/>
              <a:t>, 26-&gt;17% on bilateral, 19-&gt;12% on </a:t>
            </a:r>
            <a:r>
              <a:rPr lang="en-US" baseline="0" dirty="0" err="1" smtClean="0"/>
              <a:t>mriq</a:t>
            </a:r>
            <a:r>
              <a:rPr lang="en-US" baseline="0" dirty="0" smtClean="0"/>
              <a:t>.</a:t>
            </a:r>
          </a:p>
          <a:p>
            <a:endParaRPr lang="en-US" baseline="0" dirty="0" smtClean="0"/>
          </a:p>
          <a:p>
            <a:r>
              <a:rPr lang="en-US" baseline="0" dirty="0" smtClean="0"/>
              <a:t>rgb2cmyk regular but no LLFUs. </a:t>
            </a:r>
            <a:r>
              <a:rPr lang="en-US" baseline="0" dirty="0" err="1" smtClean="0"/>
              <a:t>sgemm</a:t>
            </a:r>
            <a:r>
              <a:rPr lang="en-US" baseline="0" dirty="0" smtClean="0"/>
              <a:t> impacted by more stalls due to D$ misses. 26-&gt;52% on </a:t>
            </a:r>
            <a:r>
              <a:rPr lang="en-US" baseline="0" dirty="0" err="1" smtClean="0"/>
              <a:t>sgemm</a:t>
            </a:r>
            <a:r>
              <a:rPr lang="en-US" baseline="0" dirty="0" smtClean="0"/>
              <a:t>.</a:t>
            </a:r>
          </a:p>
          <a:p>
            <a:endParaRPr lang="en-US" baseline="0" dirty="0" smtClean="0"/>
          </a:p>
          <a:p>
            <a:r>
              <a:rPr lang="en-US" baseline="0" dirty="0" smtClean="0"/>
              <a:t>Looser coupling (more lane groups) improves perf on irregular with spatial control divergence. 11-&gt;18 </a:t>
            </a:r>
            <a:r>
              <a:rPr lang="en-US" baseline="0" dirty="0" err="1" smtClean="0"/>
              <a:t>rdups</a:t>
            </a:r>
            <a:r>
              <a:rPr lang="en-US" baseline="0" dirty="0" smtClean="0"/>
              <a:t>, 11-&gt;20 </a:t>
            </a:r>
            <a:r>
              <a:rPr lang="en-US" baseline="0" dirty="0" err="1" smtClean="0"/>
              <a:t>sarray</a:t>
            </a:r>
            <a:r>
              <a:rPr lang="en-US" baseline="0" dirty="0" smtClean="0"/>
              <a:t>, 6-&gt;10 </a:t>
            </a:r>
            <a:r>
              <a:rPr lang="en-US" baseline="0" dirty="0" err="1" smtClean="0"/>
              <a:t>strsearch</a:t>
            </a:r>
            <a:r>
              <a:rPr lang="en-US" baseline="0" dirty="0" smtClean="0"/>
              <a:t>, 10-&gt;16 </a:t>
            </a:r>
            <a:r>
              <a:rPr lang="en-US" baseline="0" dirty="0" err="1" smtClean="0"/>
              <a:t>bfs</a:t>
            </a:r>
            <a:r>
              <a:rPr lang="en-US" baseline="0" dirty="0" smtClean="0"/>
              <a:t>-d. Offset by increased conflicts in I$, but not noticeable until later.</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55</a:t>
            </a:fld>
            <a:endParaRPr lang="en-US"/>
          </a:p>
        </p:txBody>
      </p:sp>
    </p:spTree>
    <p:extLst>
      <p:ext uri="{BB962C8B-B14F-4D97-AF65-F5344CB8AC3E}">
        <p14:creationId xmlns:p14="http://schemas.microsoft.com/office/powerpoint/2010/main" val="6141916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Performance</a:t>
            </a:r>
            <a:r>
              <a:rPr lang="en-US" baseline="0" dirty="0" smtClean="0"/>
              <a:t> increases by factor of 4—6X, area increases by factor of 2—3X, so area efficiency is 2X.</a:t>
            </a:r>
          </a:p>
          <a:p>
            <a:endParaRPr lang="en-US" baseline="0" dirty="0" smtClean="0"/>
          </a:p>
          <a:p>
            <a:r>
              <a:rPr lang="en-US" baseline="0" dirty="0" smtClean="0"/>
              <a:t>Primary savings in sharing LLFUs and smaller D$ crossbar network.</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56</a:t>
            </a:fld>
            <a:endParaRPr lang="en-US"/>
          </a:p>
        </p:txBody>
      </p:sp>
    </p:spTree>
    <p:extLst>
      <p:ext uri="{BB962C8B-B14F-4D97-AF65-F5344CB8AC3E}">
        <p14:creationId xmlns:p14="http://schemas.microsoft.com/office/powerpoint/2010/main" val="15397870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1.2—1.5X energy efficiency</a:t>
            </a:r>
          </a:p>
          <a:p>
            <a:endParaRPr lang="en-US" dirty="0" smtClean="0"/>
          </a:p>
          <a:p>
            <a:r>
              <a:rPr lang="en-US" dirty="0" smtClean="0"/>
              <a:t>Energy</a:t>
            </a:r>
            <a:r>
              <a:rPr lang="en-US" baseline="0" dirty="0" smtClean="0"/>
              <a:t> savings are mostly due to amortizing the frontend (I$ accesses and FU/DU/IU), more apparent on regular. Even irregular can benefit from cheaper PIB accesses.</a:t>
            </a:r>
          </a:p>
          <a:p>
            <a:endParaRPr lang="en-US" baseline="0" dirty="0" smtClean="0"/>
          </a:p>
          <a:p>
            <a:r>
              <a:rPr lang="en-US" baseline="0" dirty="0" smtClean="0"/>
              <a:t>D$ accesses with coalescing helps but offset by bigger crossbar network.</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57</a:t>
            </a:fld>
            <a:endParaRPr lang="en-US"/>
          </a:p>
        </p:txBody>
      </p:sp>
    </p:spTree>
    <p:extLst>
      <p:ext uri="{BB962C8B-B14F-4D97-AF65-F5344CB8AC3E}">
        <p14:creationId xmlns:p14="http://schemas.microsoft.com/office/powerpoint/2010/main" val="802895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several existing approaches to achieving a 3P platform.</a:t>
            </a:r>
          </a:p>
          <a:p>
            <a:endParaRPr lang="en-US" baseline="0" dirty="0" smtClean="0"/>
          </a:p>
          <a:p>
            <a:r>
              <a:rPr lang="en-US" baseline="0" dirty="0" smtClean="0"/>
              <a:t>Virtual ISAs, like those used in AMD HSA, are software translation layers that allow the programmer to use a single software framework (OpenCL or C++ AMP) to target multiple architectures. Although in theory this would mean a single implementation of an application could be used for any target, in practice, a non-trivial amount of target-specific optimizations are required to achieve high performance on a given architecture.</a:t>
            </a:r>
          </a:p>
          <a:p>
            <a:endParaRPr lang="en-US" baseline="0" dirty="0" smtClean="0"/>
          </a:p>
          <a:p>
            <a:r>
              <a:rPr lang="en-US" dirty="0" smtClean="0"/>
              <a:t>DSLs,</a:t>
            </a:r>
            <a:r>
              <a:rPr lang="en-US" baseline="0" dirty="0" smtClean="0"/>
              <a:t> like Halide, are software frameworks specialized for a narrower application domain (like image processing), that leverages domain-specific abstractions to improve the 3P’s. However, this comes at the cost of generality of the applications that can use this framework. Even Halide has separate programming models for CMPs and GPGPUs.</a:t>
            </a:r>
          </a:p>
          <a:p>
            <a:endParaRPr lang="en-US" baseline="0" dirty="0" smtClean="0"/>
          </a:p>
          <a:p>
            <a:r>
              <a:rPr lang="en-US" dirty="0" smtClean="0"/>
              <a:t>Note</a:t>
            </a:r>
            <a:r>
              <a:rPr lang="en-US" baseline="0" dirty="0" smtClean="0"/>
              <a:t> that b</a:t>
            </a:r>
            <a:r>
              <a:rPr lang="en-US" dirty="0" smtClean="0"/>
              <a:t>oth</a:t>
            </a:r>
            <a:r>
              <a:rPr lang="en-US" baseline="0" dirty="0" smtClean="0"/>
              <a:t> of these examples are software-centric approaches that are designed to be used with a given set of hardware architectures. These approaches do a great job of unifying parallel abstractions for the programmer, but rely on software translation to map these abstractions to hardware, which can limit efficiency.</a:t>
            </a:r>
          </a:p>
        </p:txBody>
      </p:sp>
      <p:sp>
        <p:nvSpPr>
          <p:cNvPr id="4" name="Slide Number Placeholder 3"/>
          <p:cNvSpPr>
            <a:spLocks noGrp="1"/>
          </p:cNvSpPr>
          <p:nvPr>
            <p:ph type="sldNum" sz="quarter" idx="10"/>
          </p:nvPr>
        </p:nvSpPr>
        <p:spPr/>
        <p:txBody>
          <a:bodyPr/>
          <a:lstStyle/>
          <a:p>
            <a:fld id="{2FDE9AF1-03CC-E845-895F-5A7D87527C1F}" type="slidenum">
              <a:rPr lang="en-US" smtClean="0"/>
              <a:t>3</a:t>
            </a:fld>
            <a:endParaRPr lang="en-US"/>
          </a:p>
        </p:txBody>
      </p:sp>
    </p:spTree>
    <p:extLst>
      <p:ext uri="{BB962C8B-B14F-4D97-AF65-F5344CB8AC3E}">
        <p14:creationId xmlns:p14="http://schemas.microsoft.com/office/powerpoint/2010/main" val="604838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58</a:t>
            </a:fld>
            <a:endParaRPr lang="en-US"/>
          </a:p>
        </p:txBody>
      </p:sp>
    </p:spTree>
    <p:extLst>
      <p:ext uri="{BB962C8B-B14F-4D97-AF65-F5344CB8AC3E}">
        <p14:creationId xmlns:p14="http://schemas.microsoft.com/office/powerpoint/2010/main" val="15916884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Overall, performance</a:t>
            </a:r>
            <a:r>
              <a:rPr lang="en-US" baseline="0" dirty="0" smtClean="0"/>
              <a:t> from 4—5X vs. IO and 2—2.5X vs. O3.</a:t>
            </a:r>
            <a:endParaRPr lang="en-US" dirty="0" smtClean="0"/>
          </a:p>
          <a:p>
            <a:endParaRPr lang="en-US" dirty="0" smtClean="0"/>
          </a:p>
          <a:p>
            <a:r>
              <a:rPr lang="en-US" dirty="0" smtClean="0"/>
              <a:t>Tighter</a:t>
            </a:r>
            <a:r>
              <a:rPr lang="en-US" baseline="0" dirty="0" smtClean="0"/>
              <a:t> coupling (less lane groups) improves perf on regular with high LLFU density. 27-&gt;19% on </a:t>
            </a:r>
            <a:r>
              <a:rPr lang="en-US" baseline="0" dirty="0" err="1" smtClean="0"/>
              <a:t>nbody</a:t>
            </a:r>
            <a:r>
              <a:rPr lang="en-US" baseline="0" dirty="0" smtClean="0"/>
              <a:t>, 26-&gt;17% on bilateral, 19-&gt;12% on </a:t>
            </a:r>
            <a:r>
              <a:rPr lang="en-US" baseline="0" dirty="0" err="1" smtClean="0"/>
              <a:t>mriq</a:t>
            </a:r>
            <a:r>
              <a:rPr lang="en-US" baseline="0" dirty="0" smtClean="0"/>
              <a:t>.</a:t>
            </a:r>
          </a:p>
          <a:p>
            <a:endParaRPr lang="en-US" baseline="0" dirty="0" smtClean="0"/>
          </a:p>
          <a:p>
            <a:r>
              <a:rPr lang="en-US" baseline="0" dirty="0" smtClean="0"/>
              <a:t>rgb2cmyk regular but no LLFUs. </a:t>
            </a:r>
            <a:r>
              <a:rPr lang="en-US" baseline="0" dirty="0" err="1" smtClean="0"/>
              <a:t>sgemm</a:t>
            </a:r>
            <a:r>
              <a:rPr lang="en-US" baseline="0" dirty="0" smtClean="0"/>
              <a:t> impacted by more stalls due to D$ misses. 26-&gt;52% on </a:t>
            </a:r>
            <a:r>
              <a:rPr lang="en-US" baseline="0" dirty="0" err="1" smtClean="0"/>
              <a:t>sgemm</a:t>
            </a:r>
            <a:r>
              <a:rPr lang="en-US" baseline="0" dirty="0" smtClean="0"/>
              <a:t>.</a:t>
            </a:r>
          </a:p>
          <a:p>
            <a:endParaRPr lang="en-US" baseline="0" dirty="0" smtClean="0"/>
          </a:p>
          <a:p>
            <a:r>
              <a:rPr lang="en-US" baseline="0" dirty="0" smtClean="0"/>
              <a:t>Looser coupling (more lane groups) improves perf on irregular with spatial control divergence. 11-&gt;18 </a:t>
            </a:r>
            <a:r>
              <a:rPr lang="en-US" baseline="0" dirty="0" err="1" smtClean="0"/>
              <a:t>rdups</a:t>
            </a:r>
            <a:r>
              <a:rPr lang="en-US" baseline="0" dirty="0" smtClean="0"/>
              <a:t>, 11-&gt;20 </a:t>
            </a:r>
            <a:r>
              <a:rPr lang="en-US" baseline="0" dirty="0" err="1" smtClean="0"/>
              <a:t>sarray</a:t>
            </a:r>
            <a:r>
              <a:rPr lang="en-US" baseline="0" dirty="0" smtClean="0"/>
              <a:t>, 6-&gt;10 </a:t>
            </a:r>
            <a:r>
              <a:rPr lang="en-US" baseline="0" dirty="0" err="1" smtClean="0"/>
              <a:t>strsearch</a:t>
            </a:r>
            <a:r>
              <a:rPr lang="en-US" baseline="0" dirty="0" smtClean="0"/>
              <a:t>, 10-&gt;16 </a:t>
            </a:r>
            <a:r>
              <a:rPr lang="en-US" baseline="0" dirty="0" err="1" smtClean="0"/>
              <a:t>bfs</a:t>
            </a:r>
            <a:r>
              <a:rPr lang="en-US" baseline="0" dirty="0" smtClean="0"/>
              <a:t>-d. Offset by increased conflicts in I$, but not noticeable until later.</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59</a:t>
            </a:fld>
            <a:endParaRPr lang="en-US"/>
          </a:p>
        </p:txBody>
      </p:sp>
    </p:spTree>
    <p:extLst>
      <p:ext uri="{BB962C8B-B14F-4D97-AF65-F5344CB8AC3E}">
        <p14:creationId xmlns:p14="http://schemas.microsoft.com/office/powerpoint/2010/main" val="1106447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a:t>
            </a:r>
            <a:r>
              <a:rPr lang="en-US" baseline="0" dirty="0" smtClean="0"/>
              <a:t> what if we could push these common parallel abstractions down to the hardware and design a new architecture that can directly exploit them?</a:t>
            </a:r>
          </a:p>
          <a:p>
            <a:endParaRPr lang="en-US" baseline="0" dirty="0" smtClean="0"/>
          </a:p>
          <a:p>
            <a:r>
              <a:rPr lang="en-US" baseline="0" dirty="0" smtClean="0"/>
              <a:t>(The hypothesis is this: a software/hardware co-design approach offers the best chance of achieving a true 3P platform. What would such a platform look like?)</a:t>
            </a:r>
          </a:p>
          <a:p>
            <a:endParaRPr lang="en-US" baseline="0" dirty="0" smtClean="0"/>
          </a:p>
          <a:p>
            <a:r>
              <a:rPr lang="en-US" baseline="0" dirty="0" smtClean="0"/>
              <a:t>This leads us to the loop-task accelerator platform, my proposal for a software/hardware co-design approach for a 3P platform. The LTA platform is focuses on efficiently exploiting loop-task parallelism, a form of task parallelism exposed by the </a:t>
            </a:r>
            <a:r>
              <a:rPr lang="en-US" baseline="0" dirty="0" err="1" smtClean="0"/>
              <a:t>parallel_for</a:t>
            </a:r>
            <a:r>
              <a:rPr lang="en-US" baseline="0" dirty="0" smtClean="0"/>
              <a:t> construct, both across cores and within a core. This is done by exposing loop-tasks as the common abstraction a the programming API, runtime, ISA, and </a:t>
            </a:r>
            <a:r>
              <a:rPr lang="en-US" baseline="0" dirty="0" err="1" smtClean="0"/>
              <a:t>microarchitectural</a:t>
            </a:r>
            <a:r>
              <a:rPr lang="en-US" baseline="0" dirty="0" smtClean="0"/>
              <a:t> levels to achieve high performance, high portability, and high performance for a diverse range of loop-task parallelism.</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4</a:t>
            </a:fld>
            <a:endParaRPr lang="en-US"/>
          </a:p>
        </p:txBody>
      </p:sp>
    </p:spTree>
    <p:extLst>
      <p:ext uri="{BB962C8B-B14F-4D97-AF65-F5344CB8AC3E}">
        <p14:creationId xmlns:p14="http://schemas.microsoft.com/office/powerpoint/2010/main" val="1303002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what the</a:t>
            </a:r>
            <a:r>
              <a:rPr lang="en-US" baseline="0" dirty="0" smtClean="0"/>
              <a:t> application development flow might look like using the LTA platform.</a:t>
            </a:r>
          </a:p>
          <a:p>
            <a:endParaRPr lang="en-US" baseline="0" dirty="0" smtClean="0"/>
          </a:p>
          <a:p>
            <a:r>
              <a:rPr lang="en-US" baseline="0" dirty="0" smtClean="0"/>
              <a:t>We would still start with a scalar implementation before using the LTA parallel programming framework to write a multi-threaded implementation on the CMP.</a:t>
            </a:r>
          </a:p>
          <a:p>
            <a:endParaRPr lang="en-US" baseline="0" dirty="0" smtClean="0"/>
          </a:p>
          <a:p>
            <a:r>
              <a:rPr lang="en-US" dirty="0" smtClean="0"/>
              <a:t>Furthermore,</a:t>
            </a:r>
            <a:r>
              <a:rPr lang="en-US" baseline="0" dirty="0" smtClean="0"/>
              <a:t> w</a:t>
            </a:r>
            <a:r>
              <a:rPr lang="en-US" dirty="0" smtClean="0"/>
              <a:t>e</a:t>
            </a:r>
            <a:r>
              <a:rPr lang="en-US" baseline="0" dirty="0" smtClean="0"/>
              <a:t> can write and compile this implementation once and run the application on a variety of LTA-supported architectures and achieve high performance on both regular and irregular applications.</a:t>
            </a:r>
          </a:p>
          <a:p>
            <a:endParaRPr lang="en-US" baseline="0" dirty="0" smtClean="0"/>
          </a:p>
          <a:p>
            <a:r>
              <a:rPr lang="en-US" dirty="0" smtClean="0"/>
              <a:t>Pushing</a:t>
            </a:r>
            <a:r>
              <a:rPr lang="en-US" baseline="0" dirty="0" smtClean="0"/>
              <a:t> the common abstraction down to the physical ISA level facilitates efficient fine-grain load balancing in homogeneous or heterogeneous systems.</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5</a:t>
            </a:fld>
            <a:endParaRPr lang="en-US"/>
          </a:p>
        </p:txBody>
      </p:sp>
    </p:spTree>
    <p:extLst>
      <p:ext uri="{BB962C8B-B14F-4D97-AF65-F5344CB8AC3E}">
        <p14:creationId xmlns:p14="http://schemas.microsoft.com/office/powerpoint/2010/main" val="1931691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Simple color conversion application kernel. </a:t>
            </a:r>
            <a:r>
              <a:rPr lang="en-US" dirty="0" err="1" smtClean="0"/>
              <a:t>RgbPixel</a:t>
            </a:r>
            <a:r>
              <a:rPr lang="en-US" baseline="0" dirty="0" smtClean="0"/>
              <a:t> has three field: red, green, blue. </a:t>
            </a:r>
            <a:r>
              <a:rPr lang="en-US" baseline="0" dirty="0" err="1" smtClean="0"/>
              <a:t>CmykPixel</a:t>
            </a:r>
            <a:r>
              <a:rPr lang="en-US" baseline="0" dirty="0" smtClean="0"/>
              <a:t> has four fields: cyan, magenta, yellow, black. Convert each pixel from RGB color space to CMYK color space. Localized computation, no inter-pixel dependencies.</a:t>
            </a:r>
          </a:p>
        </p:txBody>
      </p:sp>
      <p:sp>
        <p:nvSpPr>
          <p:cNvPr id="4" name="Slide Number Placeholder 3"/>
          <p:cNvSpPr>
            <a:spLocks noGrp="1"/>
          </p:cNvSpPr>
          <p:nvPr>
            <p:ph type="sldNum" sz="quarter" idx="10"/>
          </p:nvPr>
        </p:nvSpPr>
        <p:spPr/>
        <p:txBody>
          <a:bodyPr/>
          <a:lstStyle/>
          <a:p>
            <a:fld id="{2FDE9AF1-03CC-E845-895F-5A7D87527C1F}" type="slidenum">
              <a:rPr lang="en-US" smtClean="0"/>
              <a:t>7</a:t>
            </a:fld>
            <a:endParaRPr lang="en-US"/>
          </a:p>
        </p:txBody>
      </p:sp>
    </p:spTree>
    <p:extLst>
      <p:ext uri="{BB962C8B-B14F-4D97-AF65-F5344CB8AC3E}">
        <p14:creationId xmlns:p14="http://schemas.microsoft.com/office/powerpoint/2010/main" val="371439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Successful</a:t>
            </a:r>
            <a:r>
              <a:rPr lang="en-US" baseline="0" dirty="0" smtClean="0"/>
              <a:t> auto-vectorization frequently requires a separate set of optimizations. Ensuring aligned memory accesses and eliminating control flow are the most important.</a:t>
            </a:r>
          </a:p>
          <a:p>
            <a:endParaRPr lang="en-US" baseline="0" dirty="0" smtClean="0"/>
          </a:p>
          <a:p>
            <a:r>
              <a:rPr lang="en-US" baseline="0" dirty="0" smtClean="0"/>
              <a:t>The strategy here is to </a:t>
            </a:r>
            <a:r>
              <a:rPr lang="en-US" baseline="0" dirty="0" err="1" smtClean="0"/>
              <a:t>vectorize</a:t>
            </a:r>
            <a:r>
              <a:rPr lang="en-US" baseline="0" dirty="0" smtClean="0"/>
              <a:t> computation across multiple elements within a row, thus we annotate the innermost loop with a pragma.</a:t>
            </a:r>
          </a:p>
          <a:p>
            <a:endParaRPr lang="en-US" baseline="0" dirty="0" smtClean="0"/>
          </a:p>
          <a:p>
            <a:r>
              <a:rPr lang="en-US" baseline="0" dirty="0" smtClean="0"/>
              <a:t>If we look at the performance results, we see that only the application kernels with regular control and memory access patterns show any meaningful benefit. Even across regular application kernels, the speedup depends on several factors like memory-</a:t>
            </a:r>
            <a:r>
              <a:rPr lang="en-US" baseline="0" dirty="0" err="1" smtClean="0"/>
              <a:t>boundness</a:t>
            </a:r>
            <a:r>
              <a:rPr lang="en-US" baseline="0" dirty="0" smtClean="0"/>
              <a:t>, and the actual degree of regularity.</a:t>
            </a:r>
          </a:p>
          <a:p>
            <a:endParaRPr lang="en-US" baseline="0" dirty="0" smtClean="0"/>
          </a:p>
          <a:p>
            <a:r>
              <a:rPr lang="en-US" baseline="0" dirty="0" smtClean="0"/>
              <a:t>In the case of </a:t>
            </a:r>
            <a:r>
              <a:rPr lang="en-US" baseline="0" dirty="0" err="1" smtClean="0"/>
              <a:t>mriq</a:t>
            </a:r>
            <a:r>
              <a:rPr lang="en-US" baseline="0" dirty="0" smtClean="0"/>
              <a:t>, converting branches into arithmetic for the sin/cos functions actually create more work (less computationally efficient) which can offset the speedup to an extent.</a:t>
            </a:r>
          </a:p>
          <a:p>
            <a:endParaRPr lang="en-US" baseline="0" dirty="0" smtClean="0"/>
          </a:p>
          <a:p>
            <a:r>
              <a:rPr lang="en-US" baseline="0" dirty="0" smtClean="0"/>
              <a:t>Since AVX2 supports 256b-wide packed-SIMD units, the ideal speedup would be 8 if the application is perfectly compute-bound. Obviously this is rarely the case, but </a:t>
            </a:r>
            <a:r>
              <a:rPr lang="en-US" baseline="0" dirty="0" err="1" smtClean="0"/>
              <a:t>sgemm</a:t>
            </a:r>
            <a:r>
              <a:rPr lang="en-US" baseline="0" dirty="0" smtClean="0"/>
              <a:t> and rgb2cmyk do approach this upper bound.</a:t>
            </a:r>
          </a:p>
        </p:txBody>
      </p:sp>
      <p:sp>
        <p:nvSpPr>
          <p:cNvPr id="4" name="Slide Number Placeholder 3"/>
          <p:cNvSpPr>
            <a:spLocks noGrp="1"/>
          </p:cNvSpPr>
          <p:nvPr>
            <p:ph type="sldNum" sz="quarter" idx="10"/>
          </p:nvPr>
        </p:nvSpPr>
        <p:spPr/>
        <p:txBody>
          <a:bodyPr/>
          <a:lstStyle/>
          <a:p>
            <a:fld id="{2FDE9AF1-03CC-E845-895F-5A7D87527C1F}" type="slidenum">
              <a:rPr lang="en-US" smtClean="0"/>
              <a:t>8</a:t>
            </a:fld>
            <a:endParaRPr lang="en-US"/>
          </a:p>
        </p:txBody>
      </p:sp>
    </p:spTree>
    <p:extLst>
      <p:ext uri="{BB962C8B-B14F-4D97-AF65-F5344CB8AC3E}">
        <p14:creationId xmlns:p14="http://schemas.microsoft.com/office/powerpoint/2010/main" val="230550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 there</a:t>
            </a:r>
            <a:r>
              <a:rPr lang="en-US" baseline="0" dirty="0" smtClean="0"/>
              <a:t> are a lot of options for parallel programming frameworks, in this study I am using Intel TBB.</a:t>
            </a:r>
          </a:p>
          <a:p>
            <a:endParaRPr lang="en-US" baseline="0" dirty="0" smtClean="0"/>
          </a:p>
          <a:p>
            <a:r>
              <a:rPr lang="en-US" baseline="0" dirty="0" smtClean="0"/>
              <a:t>TBB is good for several reasons: it offers a productive task-based programming model, it has a library-based implementation (making it more portable, no compiler modifications required), and supports dynamic work-stealing. Without going into too much detail about work-stealing, there have been a large body of work on the efficiency of pull-based models vs. push-based models, which allows for better load balancing.</a:t>
            </a:r>
          </a:p>
          <a:p>
            <a:endParaRPr lang="en-US" baseline="0" dirty="0" smtClean="0"/>
          </a:p>
          <a:p>
            <a:r>
              <a:rPr lang="en-US" dirty="0" smtClean="0"/>
              <a:t>There</a:t>
            </a:r>
            <a:r>
              <a:rPr lang="en-US" baseline="0" dirty="0" smtClean="0"/>
              <a:t> are several ways we can parallelize computation, but in this example, I am flattening the input matrix and parallelizing computation across individual elements. Another way to do this would be to parallelize computation across rows, but I found that in many cases having finer-grain tasks improves performance by increasing opportunities for load balancing. For example, in this example, there was roughly a 14% improvement in performance by flattening the matrix.</a:t>
            </a:r>
          </a:p>
          <a:p>
            <a:endParaRPr lang="en-US" baseline="0" dirty="0" smtClean="0"/>
          </a:p>
          <a:p>
            <a:r>
              <a:rPr lang="en-US" baseline="0" dirty="0" smtClean="0"/>
              <a:t>Notice the TASK_SIZE variable here. This is called the grain size in TBB and is used to hint to the runtime’s task </a:t>
            </a:r>
            <a:r>
              <a:rPr lang="en-US" baseline="0" dirty="0" err="1" smtClean="0"/>
              <a:t>partitioner</a:t>
            </a:r>
            <a:r>
              <a:rPr lang="en-US" baseline="0" dirty="0" smtClean="0"/>
              <a:t> what the final task size should be. Let me emphasize that this is a hint, and doesn’t guarantee exact task sizes due to recursive decomposition algorithm used by the runtime.</a:t>
            </a:r>
          </a:p>
          <a:p>
            <a:endParaRPr lang="en-US" baseline="0" dirty="0" smtClean="0"/>
          </a:p>
          <a:p>
            <a:r>
              <a:rPr lang="en-US" baseline="0" dirty="0" smtClean="0"/>
              <a:t>In terms or performance, we see reasonable speedups for both regular and irregular applications. Remember that this is multi-threading without vectorization. In the case of </a:t>
            </a:r>
            <a:r>
              <a:rPr lang="en-US" baseline="0" dirty="0" err="1" smtClean="0"/>
              <a:t>bfs-nd</a:t>
            </a:r>
            <a:r>
              <a:rPr lang="en-US" baseline="0" dirty="0" smtClean="0"/>
              <a:t>, the lower speedup is actually due to synchronization overheads from fine-grain locking (using AMOs).</a:t>
            </a:r>
            <a:endParaRPr lang="en-US" dirty="0"/>
          </a:p>
        </p:txBody>
      </p:sp>
      <p:sp>
        <p:nvSpPr>
          <p:cNvPr id="4" name="Slide Number Placeholder 3"/>
          <p:cNvSpPr>
            <a:spLocks noGrp="1"/>
          </p:cNvSpPr>
          <p:nvPr>
            <p:ph type="sldNum" sz="quarter" idx="10"/>
          </p:nvPr>
        </p:nvSpPr>
        <p:spPr/>
        <p:txBody>
          <a:bodyPr/>
          <a:lstStyle/>
          <a:p>
            <a:fld id="{2FDE9AF1-03CC-E845-895F-5A7D87527C1F}" type="slidenum">
              <a:rPr lang="en-US" smtClean="0"/>
              <a:t>9</a:t>
            </a:fld>
            <a:endParaRPr lang="en-US"/>
          </a:p>
        </p:txBody>
      </p:sp>
    </p:spTree>
    <p:extLst>
      <p:ext uri="{BB962C8B-B14F-4D97-AF65-F5344CB8AC3E}">
        <p14:creationId xmlns:p14="http://schemas.microsoft.com/office/powerpoint/2010/main" val="1749163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next point in the development flow is combining multi-threading across cores using TBB and vectorization within a core using AVX. </a:t>
            </a:r>
          </a:p>
          <a:p>
            <a:endParaRPr lang="en-US" baseline="0" dirty="0" smtClean="0"/>
          </a:p>
          <a:p>
            <a:r>
              <a:rPr lang="en-US" baseline="0" dirty="0" smtClean="0"/>
              <a:t>Theoretically, this implementation should extract the most performance out of the CMP by utilizing more resources. However, in practice, this is not always the case, as we can see in dct8x8m, </a:t>
            </a:r>
            <a:r>
              <a:rPr lang="en-US" baseline="0" dirty="0" err="1" smtClean="0"/>
              <a:t>mriq</a:t>
            </a:r>
            <a:r>
              <a:rPr lang="en-US" baseline="0" dirty="0" smtClean="0"/>
              <a:t>, and rgb2cmyk. Irregular application kernels which didn’t see any benefit from vectorization before expectedly do not show any change by adding AVX to TBB.</a:t>
            </a:r>
          </a:p>
          <a:p>
            <a:endParaRPr lang="en-US" baseline="0" dirty="0" smtClean="0"/>
          </a:p>
          <a:p>
            <a:r>
              <a:rPr lang="en-US" baseline="0" dirty="0" smtClean="0"/>
              <a:t>In general, this behavior can be attributed to two reasons. First, task partitioning with TBB limits auto-vectorization</a:t>
            </a:r>
            <a:r>
              <a:rPr lang="is-IS" baseline="0" dirty="0" smtClean="0"/>
              <a:t>…. Because of this, it may be desirable to parallelize computation across coarser-grain rows rather than flattening the matrix (which we saw yielded better performance). </a:t>
            </a:r>
            <a:r>
              <a:rPr lang="en-US" baseline="0" dirty="0" smtClean="0"/>
              <a:t>Second, eliminating control flow to enable AVX can limit load balancing with TBB</a:t>
            </a:r>
            <a:r>
              <a:rPr lang="is-IS" baseline="0" dirty="0" smtClean="0"/>
              <a:t>… Because of this, the work efficiency of the combined implementation might be worse than a purely TBB implementation. For example, in mriq, profiling the TBB implementation with and without this optimization results in a 75% increase in the number of dynamic instructions.</a:t>
            </a:r>
          </a:p>
          <a:p>
            <a:endParaRPr lang="is-IS" baseline="0" dirty="0" smtClean="0"/>
          </a:p>
          <a:p>
            <a:r>
              <a:rPr lang="is-IS" baseline="0" dirty="0" smtClean="0"/>
              <a:t>In some cases, the closure of the lambda/functor used by TBB’s parallel_for can actually confuse the compiler about the alignment of arrays that were explicitly aligned, which can generate much less efficient unaligned loads/stores or gathers/scatters.</a:t>
            </a:r>
            <a:endParaRPr lang="en-US" baseline="0" dirty="0" smtClean="0"/>
          </a:p>
        </p:txBody>
      </p:sp>
      <p:sp>
        <p:nvSpPr>
          <p:cNvPr id="4" name="Slide Number Placeholder 3"/>
          <p:cNvSpPr>
            <a:spLocks noGrp="1"/>
          </p:cNvSpPr>
          <p:nvPr>
            <p:ph type="sldNum" sz="quarter" idx="10"/>
          </p:nvPr>
        </p:nvSpPr>
        <p:spPr/>
        <p:txBody>
          <a:bodyPr/>
          <a:lstStyle/>
          <a:p>
            <a:fld id="{2FDE9AF1-03CC-E845-895F-5A7D87527C1F}" type="slidenum">
              <a:rPr lang="en-US" smtClean="0"/>
              <a:t>10</a:t>
            </a:fld>
            <a:endParaRPr lang="en-US"/>
          </a:p>
        </p:txBody>
      </p:sp>
    </p:spTree>
    <p:extLst>
      <p:ext uri="{BB962C8B-B14F-4D97-AF65-F5344CB8AC3E}">
        <p14:creationId xmlns:p14="http://schemas.microsoft.com/office/powerpoint/2010/main" val="389775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09700" y="4466790"/>
            <a:ext cx="6400800" cy="1098550"/>
          </a:xfrm>
        </p:spPr>
        <p:txBody>
          <a:bodyPr/>
          <a:lstStyle>
            <a:lvl1pPr marL="0" indent="0" algn="ctr">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cxnSp>
        <p:nvCxnSpPr>
          <p:cNvPr id="8" name="Straight Connector 7"/>
          <p:cNvCxnSpPr/>
          <p:nvPr/>
        </p:nvCxnSpPr>
        <p:spPr>
          <a:xfrm>
            <a:off x="685800" y="3683437"/>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9"/>
          <p:cNvSpPr>
            <a:spLocks noGrp="1"/>
          </p:cNvSpPr>
          <p:nvPr>
            <p:ph type="title"/>
          </p:nvPr>
        </p:nvSpPr>
        <p:spPr>
          <a:xfrm>
            <a:off x="685800" y="679173"/>
            <a:ext cx="7848600" cy="2225675"/>
          </a:xfrm>
        </p:spPr>
        <p:txBody>
          <a:bodyPr>
            <a:normAutofit/>
          </a:bodyPr>
          <a:lstStyle>
            <a:lvl1pPr algn="ctr">
              <a:defRPr sz="4000"/>
            </a:lvl1pPr>
          </a:lstStyle>
          <a:p>
            <a:r>
              <a:rPr lang="en-US" smtClean="0"/>
              <a:t>Click to edit Master title style</a:t>
            </a:r>
            <a:endParaRPr lang="en-US" dirty="0"/>
          </a:p>
        </p:txBody>
      </p:sp>
      <p:sp>
        <p:nvSpPr>
          <p:cNvPr id="6"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cxnSp>
        <p:nvCxnSpPr>
          <p:cNvPr id="8" name="Straight Connector 7"/>
          <p:cNvCxnSpPr/>
          <p:nvPr/>
        </p:nvCxnSpPr>
        <p:spPr>
          <a:xfrm>
            <a:off x="3079750" y="3400108"/>
            <a:ext cx="545465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9"/>
          <p:cNvSpPr>
            <a:spLocks noGrp="1"/>
          </p:cNvSpPr>
          <p:nvPr>
            <p:ph type="title"/>
          </p:nvPr>
        </p:nvSpPr>
        <p:spPr>
          <a:xfrm>
            <a:off x="3079750" y="1936750"/>
            <a:ext cx="5454650" cy="1314448"/>
          </a:xfrm>
        </p:spPr>
        <p:txBody>
          <a:bodyPr>
            <a:normAutofit/>
          </a:bodyPr>
          <a:lstStyle>
            <a:lvl1pPr>
              <a:defRPr sz="4000"/>
            </a:lvl1pPr>
          </a:lstStyle>
          <a:p>
            <a:r>
              <a:rPr lang="en-US" dirty="0" smtClean="0"/>
              <a:t>Click to edit Master title style</a:t>
            </a:r>
            <a:endParaRPr lang="en-US" dirty="0"/>
          </a:p>
        </p:txBody>
      </p:sp>
      <p:pic>
        <p:nvPicPr>
          <p:cNvPr id="17" name="Picture 16" descr="transition-splash.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751" y="848203"/>
            <a:ext cx="2370259" cy="5135561"/>
          </a:xfrm>
          <a:prstGeom prst="rect">
            <a:avLst/>
          </a:prstGeom>
        </p:spPr>
      </p:pic>
      <p:sp>
        <p:nvSpPr>
          <p:cNvPr id="7"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798479"/>
            <a:ext cx="7772400" cy="3443743"/>
          </a:xfrm>
        </p:spPr>
        <p:txBody>
          <a:bodyPr anchor="b">
            <a:normAutofit/>
          </a:bodyPr>
          <a:lstStyle>
            <a:lvl1pPr algn="ctr">
              <a:defRPr sz="4000" b="0" cap="all">
                <a:solidFill>
                  <a:srgbClr val="4D4F53"/>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269654"/>
            <a:ext cx="7772400" cy="889699"/>
          </a:xfrm>
        </p:spPr>
        <p:txBody>
          <a:bodyPr anchor="t">
            <a:normAutofit/>
          </a:bodyPr>
          <a:lstStyle>
            <a:lvl1pPr marL="0" indent="0" algn="ctr">
              <a:buNone/>
              <a:defRPr sz="2400">
                <a:solidFill>
                  <a:srgbClr val="B31B1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8" name="Text Placeholder 2"/>
          <p:cNvSpPr>
            <a:spLocks noGrp="1"/>
          </p:cNvSpPr>
          <p:nvPr>
            <p:ph type="body" idx="13"/>
          </p:nvPr>
        </p:nvSpPr>
        <p:spPr>
          <a:xfrm>
            <a:off x="722313" y="5159353"/>
            <a:ext cx="7772400" cy="889699"/>
          </a:xfrm>
        </p:spPr>
        <p:txBody>
          <a:bodyPr anchor="t">
            <a:normAutofit/>
          </a:bodyPr>
          <a:lstStyle>
            <a:lvl1pPr marL="0" indent="0" algn="ctr">
              <a:buNone/>
              <a:defRPr sz="2400">
                <a:solidFill>
                  <a:srgbClr val="B31B1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31935" y="3505200"/>
            <a:ext cx="6400800" cy="1098550"/>
          </a:xfrm>
        </p:spPr>
        <p:txBody>
          <a:bodyPr/>
          <a:lstStyle>
            <a:lvl1pPr marL="0" indent="0" algn="ctr">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9"/>
          <p:cNvSpPr>
            <a:spLocks noGrp="1"/>
          </p:cNvSpPr>
          <p:nvPr>
            <p:ph type="title"/>
          </p:nvPr>
        </p:nvSpPr>
        <p:spPr>
          <a:xfrm>
            <a:off x="685800" y="1025523"/>
            <a:ext cx="7848600" cy="2225675"/>
          </a:xfrm>
        </p:spPr>
        <p:txBody>
          <a:bodyPr>
            <a:normAutofit/>
          </a:bodyPr>
          <a:lstStyle>
            <a:lvl1pPr algn="ctr">
              <a:defRPr sz="4000"/>
            </a:lvl1pPr>
          </a:lstStyle>
          <a:p>
            <a:r>
              <a:rPr lang="en-US" dirty="0" smtClean="0"/>
              <a:t>Click to edit Master title style</a:t>
            </a:r>
            <a:endParaRPr lang="en-US" dirty="0"/>
          </a:p>
        </p:txBody>
      </p:sp>
      <p:sp>
        <p:nvSpPr>
          <p:cNvPr id="5" name="Subtitle 2"/>
          <p:cNvSpPr txBox="1">
            <a:spLocks/>
          </p:cNvSpPr>
          <p:nvPr userDrawn="1"/>
        </p:nvSpPr>
        <p:spPr>
          <a:xfrm>
            <a:off x="1431935" y="4756150"/>
            <a:ext cx="6400800" cy="490538"/>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1"/>
              </a:buClr>
              <a:buSzPct val="85000"/>
              <a:buFont typeface="Arial"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spcBef>
                <a:spcPct val="20000"/>
              </a:spcBef>
              <a:buClr>
                <a:schemeClr val="accent1"/>
              </a:buClr>
              <a:buSzPct val="85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SzPct val="100000"/>
              <a:buFont typeface="Arial" pitchFamily="34" charset="0"/>
              <a:buNone/>
              <a:defRPr sz="14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9pPr>
          </a:lstStyle>
          <a:p>
            <a:r>
              <a:rPr lang="en-US" dirty="0" smtClean="0">
                <a:solidFill>
                  <a:srgbClr val="A2998B"/>
                </a:solidFill>
              </a:rPr>
              <a:t>Cornell University</a:t>
            </a:r>
            <a:endParaRPr lang="en-US" dirty="0">
              <a:solidFill>
                <a:srgbClr val="A2998B"/>
              </a:solidFill>
            </a:endParaRPr>
          </a:p>
        </p:txBody>
      </p:sp>
      <p:sp>
        <p:nvSpPr>
          <p:cNvPr id="12" name="Subtitle 2"/>
          <p:cNvSpPr txBox="1">
            <a:spLocks/>
          </p:cNvSpPr>
          <p:nvPr userDrawn="1"/>
        </p:nvSpPr>
        <p:spPr>
          <a:xfrm>
            <a:off x="1431935" y="5322093"/>
            <a:ext cx="6400800" cy="607220"/>
          </a:xfrm>
          <a:prstGeom prst="rect">
            <a:avLst/>
          </a:prstGeom>
        </p:spPr>
        <p:txBody>
          <a:bodyPr vert="horz" lIns="91440" tIns="45720" rIns="91440" bIns="45720" rtlCol="0">
            <a:normAutofit fontScale="85000" lnSpcReduction="20000"/>
          </a:bodyPr>
          <a:lstStyle>
            <a:lvl1pPr marL="0" indent="0" algn="ctr" defTabSz="914400" rtl="0" eaLnBrk="1" latinLnBrk="0" hangingPunct="1">
              <a:spcBef>
                <a:spcPct val="20000"/>
              </a:spcBef>
              <a:buClr>
                <a:schemeClr val="accent1"/>
              </a:buClr>
              <a:buSzPct val="85000"/>
              <a:buFont typeface="Arial"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spcBef>
                <a:spcPct val="20000"/>
              </a:spcBef>
              <a:buClr>
                <a:schemeClr val="accent1"/>
              </a:buClr>
              <a:buSzPct val="85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SzPct val="100000"/>
              <a:buFont typeface="Arial" pitchFamily="34" charset="0"/>
              <a:buNone/>
              <a:defRPr sz="14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9pPr>
          </a:lstStyle>
          <a:p>
            <a:r>
              <a:rPr lang="en-US" dirty="0" smtClean="0">
                <a:solidFill>
                  <a:srgbClr val="A2998B"/>
                </a:solidFill>
              </a:rPr>
              <a:t>IEEE/ACM</a:t>
            </a:r>
            <a:r>
              <a:rPr lang="en-US" baseline="0" dirty="0" smtClean="0">
                <a:solidFill>
                  <a:srgbClr val="A2998B"/>
                </a:solidFill>
              </a:rPr>
              <a:t> </a:t>
            </a:r>
            <a:r>
              <a:rPr lang="en-US" dirty="0" smtClean="0">
                <a:solidFill>
                  <a:srgbClr val="A2998B"/>
                </a:solidFill>
              </a:rPr>
              <a:t>International Symposium on Computer Architecture 2013 (ISCA-40)</a:t>
            </a:r>
            <a:endParaRPr lang="en-US" dirty="0">
              <a:solidFill>
                <a:srgbClr val="A2998B"/>
              </a:solidFill>
            </a:endParaRPr>
          </a:p>
        </p:txBody>
      </p:sp>
      <p:sp>
        <p:nvSpPr>
          <p:cNvPr id="9"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9"/>
          <p:cNvSpPr>
            <a:spLocks noGrp="1"/>
          </p:cNvSpPr>
          <p:nvPr>
            <p:ph type="title"/>
          </p:nvPr>
        </p:nvSpPr>
        <p:spPr>
          <a:xfrm>
            <a:off x="685800" y="1025523"/>
            <a:ext cx="7848600" cy="2225675"/>
          </a:xfrm>
        </p:spPr>
        <p:txBody>
          <a:bodyPr>
            <a:normAutofit/>
          </a:bodyPr>
          <a:lstStyle>
            <a:lvl1pPr>
              <a:defRPr sz="4000"/>
            </a:lvl1pPr>
          </a:lstStyle>
          <a:p>
            <a:r>
              <a:rPr lang="en-US" dirty="0" smtClean="0"/>
              <a:t>Click to edit Master title style</a:t>
            </a:r>
            <a:endParaRPr lang="en-US" dirty="0"/>
          </a:p>
        </p:txBody>
      </p:sp>
      <p:sp>
        <p:nvSpPr>
          <p:cNvPr id="6"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798479"/>
            <a:ext cx="7772400" cy="3443743"/>
          </a:xfrm>
        </p:spPr>
        <p:txBody>
          <a:bodyPr anchor="b">
            <a:normAutofit/>
          </a:bodyPr>
          <a:lstStyle>
            <a:lvl1pPr algn="ctr">
              <a:defRPr sz="4000" b="0" cap="all">
                <a:solidFill>
                  <a:srgbClr val="4D4F5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4269654"/>
            <a:ext cx="7772400" cy="889699"/>
          </a:xfrm>
        </p:spPr>
        <p:txBody>
          <a:bodyPr anchor="t">
            <a:normAutofit/>
          </a:bodyPr>
          <a:lstStyle>
            <a:lvl1pPr marL="0" indent="0" algn="ctr">
              <a:buNone/>
              <a:defRPr sz="2400">
                <a:solidFill>
                  <a:srgbClr val="B31B1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8" name="Text Placeholder 2"/>
          <p:cNvSpPr>
            <a:spLocks noGrp="1"/>
          </p:cNvSpPr>
          <p:nvPr>
            <p:ph type="body" idx="13"/>
          </p:nvPr>
        </p:nvSpPr>
        <p:spPr>
          <a:xfrm>
            <a:off x="722313" y="5159353"/>
            <a:ext cx="7772400" cy="889699"/>
          </a:xfrm>
        </p:spPr>
        <p:txBody>
          <a:bodyPr anchor="t">
            <a:normAutofit/>
          </a:bodyPr>
          <a:lstStyle>
            <a:lvl1pPr marL="0" indent="0" algn="ctr">
              <a:buNone/>
              <a:defRPr sz="2400">
                <a:solidFill>
                  <a:srgbClr val="B31B1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6"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30174"/>
            <a:ext cx="8229600" cy="777856"/>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095374"/>
            <a:ext cx="8229600" cy="5381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798479"/>
            <a:ext cx="7772400" cy="3443743"/>
          </a:xfrm>
        </p:spPr>
        <p:txBody>
          <a:bodyPr anchor="b">
            <a:normAutofit/>
          </a:bodyPr>
          <a:lstStyle>
            <a:lvl1pPr algn="ctr">
              <a:defRPr sz="4000" b="0" cap="all">
                <a:solidFill>
                  <a:srgbClr val="4D4F53"/>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269654"/>
            <a:ext cx="7772400" cy="889699"/>
          </a:xfrm>
        </p:spPr>
        <p:txBody>
          <a:bodyPr anchor="t">
            <a:normAutofit/>
          </a:bodyPr>
          <a:lstStyle>
            <a:lvl1pPr marL="0" indent="0" algn="ctr">
              <a:buNone/>
              <a:defRPr sz="2400">
                <a:solidFill>
                  <a:srgbClr val="B31B1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8" name="Text Placeholder 2"/>
          <p:cNvSpPr>
            <a:spLocks noGrp="1"/>
          </p:cNvSpPr>
          <p:nvPr>
            <p:ph type="body" idx="13"/>
          </p:nvPr>
        </p:nvSpPr>
        <p:spPr>
          <a:xfrm>
            <a:off x="722313" y="5159353"/>
            <a:ext cx="7772400" cy="889699"/>
          </a:xfrm>
        </p:spPr>
        <p:txBody>
          <a:bodyPr anchor="t">
            <a:normAutofit/>
          </a:bodyPr>
          <a:lstStyle>
            <a:lvl1pPr marL="0" indent="0" algn="ctr">
              <a:buNone/>
              <a:defRPr sz="2400">
                <a:solidFill>
                  <a:srgbClr val="B31B1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Slide Number Placeholder 3"/>
          <p:cNvSpPr>
            <a:spLocks noGrp="1"/>
          </p:cNvSpPr>
          <p:nvPr>
            <p:ph type="sldNum" sz="quarter" idx="10"/>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533400"/>
            <a:ext cx="8229600" cy="990600"/>
          </a:xfrm>
          <a:prstGeom prst="rect">
            <a:avLst/>
          </a:prstGeom>
          <a:noFill/>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p:nvSpPr>
        <p:spPr>
          <a:xfrm>
            <a:off x="0" y="0"/>
            <a:ext cx="9144000" cy="220786"/>
          </a:xfrm>
          <a:prstGeom prst="rect">
            <a:avLst/>
          </a:prstGeom>
          <a:solidFill>
            <a:srgbClr val="B31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F0927"/>
              </a:solidFill>
            </a:endParaRPr>
          </a:p>
        </p:txBody>
      </p:sp>
      <p:sp>
        <p:nvSpPr>
          <p:cNvPr id="9" name="Rectangle 8"/>
          <p:cNvSpPr/>
          <p:nvPr/>
        </p:nvSpPr>
        <p:spPr>
          <a:xfrm>
            <a:off x="0" y="6637214"/>
            <a:ext cx="9144000" cy="220786"/>
          </a:xfrm>
          <a:prstGeom prst="rect">
            <a:avLst/>
          </a:prstGeom>
          <a:solidFill>
            <a:srgbClr val="B31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 y="6596877"/>
            <a:ext cx="2293938" cy="276999"/>
          </a:xfrm>
          <a:prstGeom prst="rect">
            <a:avLst/>
          </a:prstGeom>
          <a:noFill/>
        </p:spPr>
        <p:txBody>
          <a:bodyPr wrap="square" rtlCol="0">
            <a:spAutoFit/>
          </a:bodyPr>
          <a:lstStyle/>
          <a:p>
            <a:pPr algn="ctr"/>
            <a:r>
              <a:rPr lang="en-US" sz="1200" dirty="0" smtClean="0">
                <a:solidFill>
                  <a:schemeClr val="bg1"/>
                </a:solidFill>
              </a:rPr>
              <a:t>Cornell University</a:t>
            </a:r>
            <a:endParaRPr lang="en-US" sz="1200" dirty="0">
              <a:solidFill>
                <a:schemeClr val="bg1"/>
              </a:solidFill>
            </a:endParaRPr>
          </a:p>
        </p:txBody>
      </p:sp>
      <p:sp>
        <p:nvSpPr>
          <p:cNvPr id="12" name="TextBox 11"/>
          <p:cNvSpPr txBox="1"/>
          <p:nvPr/>
        </p:nvSpPr>
        <p:spPr>
          <a:xfrm>
            <a:off x="2859063" y="6596877"/>
            <a:ext cx="3213101" cy="276999"/>
          </a:xfrm>
          <a:prstGeom prst="rect">
            <a:avLst/>
          </a:prstGeom>
          <a:noFill/>
        </p:spPr>
        <p:txBody>
          <a:bodyPr wrap="square" rtlCol="0">
            <a:spAutoFit/>
          </a:bodyPr>
          <a:lstStyle/>
          <a:p>
            <a:pPr algn="ctr"/>
            <a:r>
              <a:rPr lang="en-US" sz="1200" dirty="0" smtClean="0">
                <a:solidFill>
                  <a:schemeClr val="bg1"/>
                </a:solidFill>
              </a:rPr>
              <a:t>Ji Kim</a:t>
            </a:r>
            <a:endParaRPr lang="en-US" sz="1200" dirty="0">
              <a:solidFill>
                <a:schemeClr val="bg1"/>
              </a:solidFill>
            </a:endParaRPr>
          </a:p>
        </p:txBody>
      </p:sp>
      <p:sp>
        <p:nvSpPr>
          <p:cNvPr id="13" name="TextBox 12"/>
          <p:cNvSpPr txBox="1"/>
          <p:nvPr/>
        </p:nvSpPr>
        <p:spPr>
          <a:xfrm>
            <a:off x="8151812" y="6602839"/>
            <a:ext cx="992187" cy="276999"/>
          </a:xfrm>
          <a:prstGeom prst="rect">
            <a:avLst/>
          </a:prstGeom>
          <a:noFill/>
        </p:spPr>
        <p:txBody>
          <a:bodyPr wrap="square" rtlCol="0">
            <a:spAutoFit/>
          </a:bodyPr>
          <a:lstStyle/>
          <a:p>
            <a:pPr algn="ctr"/>
            <a:fld id="{0E22E900-2C00-CA49-96D5-A986DA790FD8}" type="slidenum">
              <a:rPr lang="en-US" sz="1200" smtClean="0">
                <a:solidFill>
                  <a:schemeClr val="bg1"/>
                </a:solidFill>
              </a:rPr>
              <a:t>‹#›</a:t>
            </a:fld>
            <a:r>
              <a:rPr lang="en-US" sz="1200" dirty="0" smtClean="0">
                <a:solidFill>
                  <a:schemeClr val="bg1"/>
                </a:solidFill>
              </a:rPr>
              <a:t>/21</a:t>
            </a:r>
            <a:endParaRPr lang="en-US" sz="1200" dirty="0">
              <a:solidFill>
                <a:schemeClr val="bg1"/>
              </a:solidFill>
            </a:endParaRPr>
          </a:p>
        </p:txBody>
      </p:sp>
      <p:sp>
        <p:nvSpPr>
          <p:cNvPr id="10" name="Rectangle 9"/>
          <p:cNvSpPr/>
          <p:nvPr/>
        </p:nvSpPr>
        <p:spPr>
          <a:xfrm>
            <a:off x="0" y="6637214"/>
            <a:ext cx="9144000" cy="220786"/>
          </a:xfrm>
          <a:prstGeom prst="rect">
            <a:avLst/>
          </a:prstGeom>
          <a:solidFill>
            <a:srgbClr val="B31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1" y="6596877"/>
            <a:ext cx="2293938" cy="276999"/>
          </a:xfrm>
          <a:prstGeom prst="rect">
            <a:avLst/>
          </a:prstGeom>
          <a:noFill/>
        </p:spPr>
        <p:txBody>
          <a:bodyPr wrap="square" rtlCol="0">
            <a:spAutoFit/>
          </a:bodyPr>
          <a:lstStyle/>
          <a:p>
            <a:pPr algn="ctr"/>
            <a:r>
              <a:rPr lang="en-US" sz="1200" dirty="0" smtClean="0">
                <a:solidFill>
                  <a:schemeClr val="bg1"/>
                </a:solidFill>
              </a:rPr>
              <a:t>Cornell University</a:t>
            </a:r>
            <a:endParaRPr lang="en-US" sz="1200" dirty="0">
              <a:solidFill>
                <a:schemeClr val="bg1"/>
              </a:solidFill>
            </a:endParaRPr>
          </a:p>
        </p:txBody>
      </p:sp>
      <p:sp>
        <p:nvSpPr>
          <p:cNvPr id="15" name="TextBox 14"/>
          <p:cNvSpPr txBox="1"/>
          <p:nvPr/>
        </p:nvSpPr>
        <p:spPr>
          <a:xfrm>
            <a:off x="2859063" y="6596877"/>
            <a:ext cx="3213101" cy="276999"/>
          </a:xfrm>
          <a:prstGeom prst="rect">
            <a:avLst/>
          </a:prstGeom>
          <a:noFill/>
        </p:spPr>
        <p:txBody>
          <a:bodyPr wrap="square" rtlCol="0">
            <a:spAutoFit/>
          </a:bodyPr>
          <a:lstStyle/>
          <a:p>
            <a:pPr algn="ctr"/>
            <a:r>
              <a:rPr lang="en-US" sz="1200" dirty="0" smtClean="0">
                <a:solidFill>
                  <a:schemeClr val="bg1"/>
                </a:solidFill>
              </a:rPr>
              <a:t>Ji Kim</a:t>
            </a:r>
            <a:endParaRPr lang="en-US" sz="1200" dirty="0">
              <a:solidFill>
                <a:schemeClr val="bg1"/>
              </a:solidFill>
            </a:endParaRPr>
          </a:p>
        </p:txBody>
      </p:sp>
      <p:sp>
        <p:nvSpPr>
          <p:cNvPr id="16" name="TextBox 15"/>
          <p:cNvSpPr txBox="1"/>
          <p:nvPr/>
        </p:nvSpPr>
        <p:spPr>
          <a:xfrm>
            <a:off x="8151812" y="6602839"/>
            <a:ext cx="992187" cy="276999"/>
          </a:xfrm>
          <a:prstGeom prst="rect">
            <a:avLst/>
          </a:prstGeom>
          <a:noFill/>
        </p:spPr>
        <p:txBody>
          <a:bodyPr wrap="square" rtlCol="0">
            <a:spAutoFit/>
          </a:bodyPr>
          <a:lstStyle/>
          <a:p>
            <a:pPr algn="ctr"/>
            <a:fld id="{0E22E900-2C00-CA49-96D5-A986DA790FD8}" type="slidenum">
              <a:rPr lang="en-US" sz="1200" smtClean="0">
                <a:solidFill>
                  <a:schemeClr val="bg1"/>
                </a:solidFill>
              </a:rPr>
              <a:t>‹#›</a:t>
            </a:fld>
            <a:r>
              <a:rPr lang="en-US" sz="1200" dirty="0" smtClean="0">
                <a:solidFill>
                  <a:schemeClr val="bg1"/>
                </a:solidFill>
              </a:rPr>
              <a:t>/21</a:t>
            </a:r>
            <a:endParaRPr lang="en-US" sz="1200" dirty="0">
              <a:solidFill>
                <a:schemeClr val="bg1"/>
              </a:solidFill>
            </a:endParaRPr>
          </a:p>
        </p:txBody>
      </p:sp>
      <p:sp>
        <p:nvSpPr>
          <p:cNvPr id="17" name="Rectangle 16"/>
          <p:cNvSpPr/>
          <p:nvPr userDrawn="1"/>
        </p:nvSpPr>
        <p:spPr>
          <a:xfrm>
            <a:off x="0" y="6637214"/>
            <a:ext cx="9144000" cy="220786"/>
          </a:xfrm>
          <a:prstGeom prst="rect">
            <a:avLst/>
          </a:prstGeom>
          <a:solidFill>
            <a:srgbClr val="B31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userDrawn="1"/>
        </p:nvSpPr>
        <p:spPr>
          <a:xfrm>
            <a:off x="1" y="6596877"/>
            <a:ext cx="2293938" cy="276999"/>
          </a:xfrm>
          <a:prstGeom prst="rect">
            <a:avLst/>
          </a:prstGeom>
          <a:noFill/>
        </p:spPr>
        <p:txBody>
          <a:bodyPr wrap="square" rtlCol="0">
            <a:spAutoFit/>
          </a:bodyPr>
          <a:lstStyle/>
          <a:p>
            <a:pPr algn="ctr"/>
            <a:r>
              <a:rPr lang="en-US" sz="1200" dirty="0" smtClean="0">
                <a:solidFill>
                  <a:schemeClr val="bg1"/>
                </a:solidFill>
              </a:rPr>
              <a:t>Cornell University</a:t>
            </a:r>
            <a:endParaRPr lang="en-US" sz="1200" dirty="0">
              <a:solidFill>
                <a:schemeClr val="bg1"/>
              </a:solidFill>
            </a:endParaRPr>
          </a:p>
        </p:txBody>
      </p:sp>
      <p:sp>
        <p:nvSpPr>
          <p:cNvPr id="19" name="TextBox 18"/>
          <p:cNvSpPr txBox="1"/>
          <p:nvPr userDrawn="1"/>
        </p:nvSpPr>
        <p:spPr>
          <a:xfrm>
            <a:off x="2859063" y="6596877"/>
            <a:ext cx="3213101" cy="276999"/>
          </a:xfrm>
          <a:prstGeom prst="rect">
            <a:avLst/>
          </a:prstGeom>
          <a:noFill/>
        </p:spPr>
        <p:txBody>
          <a:bodyPr wrap="square" rtlCol="0">
            <a:spAutoFit/>
          </a:bodyPr>
          <a:lstStyle/>
          <a:p>
            <a:pPr algn="ctr"/>
            <a:r>
              <a:rPr lang="en-US" sz="1200" dirty="0" smtClean="0">
                <a:solidFill>
                  <a:schemeClr val="bg1"/>
                </a:solidFill>
              </a:rPr>
              <a:t>Ji Yun Kim</a:t>
            </a:r>
            <a:endParaRPr lang="en-US" sz="1200" dirty="0">
              <a:solidFill>
                <a:schemeClr val="bg1"/>
              </a:solidFill>
            </a:endParaRPr>
          </a:p>
        </p:txBody>
      </p:sp>
      <p:sp>
        <p:nvSpPr>
          <p:cNvPr id="4" name="Slide Number Placeholder 3"/>
          <p:cNvSpPr>
            <a:spLocks noGrp="1"/>
          </p:cNvSpPr>
          <p:nvPr>
            <p:ph type="sldNum" sz="quarter" idx="4"/>
          </p:nvPr>
        </p:nvSpPr>
        <p:spPr>
          <a:xfrm>
            <a:off x="6791044" y="6549736"/>
            <a:ext cx="2133600" cy="365125"/>
          </a:xfrm>
          <a:prstGeom prst="rect">
            <a:avLst/>
          </a:prstGeom>
        </p:spPr>
        <p:txBody>
          <a:bodyPr vert="horz" lIns="91440" tIns="45720" rIns="91440" bIns="45720" rtlCol="0" anchor="ctr"/>
          <a:lstStyle>
            <a:lvl1pPr algn="r">
              <a:defRPr sz="1200">
                <a:solidFill>
                  <a:schemeClr val="bg1"/>
                </a:solidFill>
              </a:defRPr>
            </a:lvl1pPr>
          </a:lstStyle>
          <a:p>
            <a:fld id="{592C423E-8D33-2B4D-9B9F-8C525F5FECA0}"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09" r:id="rId14"/>
    <p:sldLayoutId id="2147483661" r:id="rId15"/>
    <p:sldLayoutId id="2147483663" r:id="rId16"/>
  </p:sldLayoutIdLst>
  <p:hf hdr="0" ftr="0" dt="0"/>
  <p:txStyles>
    <p:titleStyle>
      <a:lvl1pPr algn="l" defTabSz="914400" rtl="0" eaLnBrk="1" latinLnBrk="0" hangingPunct="1">
        <a:spcBef>
          <a:spcPct val="0"/>
        </a:spcBef>
        <a:buNone/>
        <a:defRPr sz="3600" kern="1200" spc="-100" baseline="0">
          <a:solidFill>
            <a:srgbClr val="B31B1B"/>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rgbClr val="4D4F53"/>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rgbClr val="4D4F53"/>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rgbClr val="4D4F53"/>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rgbClr val="4D4F53"/>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rgbClr val="4D4F53"/>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file://localhost/Users/jiykim/vc/git-brg/b-exam/code/native-legend.png" TargetMode="External"/><Relationship Id="rId5" Type="http://schemas.openxmlformats.org/officeDocument/2006/relationships/image" Target="../media/image15.png"/><Relationship Id="rId6" Type="http://schemas.openxmlformats.org/officeDocument/2006/relationships/image" Target="file://localhost/Users/jiykim/vc/git-brg/b-exam/images/motivation/flow-header-tbbavx.png" TargetMode="External"/><Relationship Id="rId7" Type="http://schemas.openxmlformats.org/officeDocument/2006/relationships/image" Target="file://localhost/Users/jiykim/vc/git-brg/b-exam/code/fig-motivation-native-3.py.pdf" TargetMode="Externa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file://localhost/Users/jiykim/vc/git-brg/b-exam/images/motivation/flow-header-mic.png" TargetMode="External"/><Relationship Id="rId5" Type="http://schemas.openxmlformats.org/officeDocument/2006/relationships/image" Target="file://localhost/Users/jiykim/vc/git-brg/b-exam/code/fig-motivation-native-4.py.pdf" TargetMode="External"/><Relationship Id="rId6" Type="http://schemas.openxmlformats.org/officeDocument/2006/relationships/image" Target="../media/image13.png"/><Relationship Id="rId7" Type="http://schemas.openxmlformats.org/officeDocument/2006/relationships/image" Target="file://localhost/Users/jiykim/vc/git-brg/b-exam/code/native-legend.png" TargetMode="Externa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file://localhost/Users/jiykim/vc/git-brg/b-exam/images/motivation/flow-header-gpgpu.png" TargetMode="External"/><Relationship Id="rId5" Type="http://schemas.openxmlformats.org/officeDocument/2006/relationships/image" Target="file://localhost/Users/jiykim/vc/git-brg/b-exam/code/fig-motivation-native-5.py.pdf" TargetMode="External"/><Relationship Id="rId6" Type="http://schemas.openxmlformats.org/officeDocument/2006/relationships/image" Target="../media/image13.png"/><Relationship Id="rId7" Type="http://schemas.openxmlformats.org/officeDocument/2006/relationships/image" Target="file://localhost/Users/jiykim/vc/git-brg/b-exam/code/native-legend.png" TargetMode="Externa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file://localhost/Users/jiykim/vc/git-brg/b-exam/images/motivation/fig-motivation-flow-2.png" TargetMode="External"/><Relationship Id="rId5" Type="http://schemas.openxmlformats.org/officeDocument/2006/relationships/image" Target="../media/image9.png"/><Relationship Id="rId6" Type="http://schemas.openxmlformats.org/officeDocument/2006/relationships/image" Target="file://localhost/Users/jiykim/vc/git-brg/b-exam/images/motivation/fig-intro-vision.png" TargetMode="External"/><Relationship Id="rId7" Type="http://schemas.openxmlformats.org/officeDocument/2006/relationships/image" Target="../media/image10.png"/><Relationship Id="rId8" Type="http://schemas.openxmlformats.org/officeDocument/2006/relationships/image" Target="file://localhost/Users/jiykim/vc/git-brg/b-exam/images/lta/lta-flow.png" TargetMode="Externa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file://localhost/Users/jiykim/vc/git-brg/b-exam/images/lta/loop-task.png" TargetMode="Externa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file://localhost/Users/jiykim/vc/git-brg/b-exam/images/lta/lta-header-api.png" TargetMode="Externa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9" Type="http://schemas.openxmlformats.org/officeDocument/2006/relationships/image" Target="../media/image23.png"/><Relationship Id="rId20" Type="http://schemas.openxmlformats.org/officeDocument/2006/relationships/image" Target="file://localhost/Users/jiykim/vc/git-brg/b-exam/images/lta/runtime-0.png" TargetMode="External"/><Relationship Id="rId21" Type="http://schemas.openxmlformats.org/officeDocument/2006/relationships/image" Target="../media/image42.png"/><Relationship Id="rId10" Type="http://schemas.openxmlformats.org/officeDocument/2006/relationships/image" Target="file://localhost/Users/jiykim/vc/git-brg/b-exam/images/lta/runtime-7.png" TargetMode="External"/><Relationship Id="rId11" Type="http://schemas.openxmlformats.org/officeDocument/2006/relationships/image" Target="../media/image24.png"/><Relationship Id="rId12" Type="http://schemas.openxmlformats.org/officeDocument/2006/relationships/image" Target="file://localhost/Users/jiykim/vc/git-brg/b-exam/images/lta/runtime-5.png" TargetMode="External"/><Relationship Id="rId13" Type="http://schemas.openxmlformats.org/officeDocument/2006/relationships/image" Target="../media/image25.png"/><Relationship Id="rId14" Type="http://schemas.openxmlformats.org/officeDocument/2006/relationships/image" Target="file://localhost/Users/jiykim/vc/git-brg/b-exam/images/lta/runtime-3.png" TargetMode="External"/><Relationship Id="rId15" Type="http://schemas.openxmlformats.org/officeDocument/2006/relationships/image" Target="../media/image26.png"/><Relationship Id="rId16" Type="http://schemas.openxmlformats.org/officeDocument/2006/relationships/image" Target="file://localhost/Users/jiykim/vc/git-brg/b-exam/images/lta/runtime-2.png" TargetMode="External"/><Relationship Id="rId17" Type="http://schemas.openxmlformats.org/officeDocument/2006/relationships/image" Target="../media/image27.png"/><Relationship Id="rId18" Type="http://schemas.openxmlformats.org/officeDocument/2006/relationships/image" Target="file://localhost/Users/jiykim/vc/git-brg/b-exam/images/lta/runtime-1.png" TargetMode="External"/><Relationship Id="rId19"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file://localhost/Users/jiykim/vc/git-brg/b-exam/images/lta/lta-header-runtime.png" TargetMode="External"/><Relationship Id="rId5" Type="http://schemas.openxmlformats.org/officeDocument/2006/relationships/image" Target="../media/image21.png"/><Relationship Id="rId6" Type="http://schemas.openxmlformats.org/officeDocument/2006/relationships/image" Target="file://localhost/Users/jiykim/vc/git-brg/b-exam/images/lta/runtime-9.png" TargetMode="External"/><Relationship Id="rId7" Type="http://schemas.openxmlformats.org/officeDocument/2006/relationships/image" Target="../media/image22.png"/><Relationship Id="rId8" Type="http://schemas.openxmlformats.org/officeDocument/2006/relationships/image" Target="file://localhost/Users/jiykim/vc/git-brg/b-exam/images/lta/runtime-8.pn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file://localhost/Users/jiykim/vc/git-brg/b-exam/images/lta/lta-header-isa.png" TargetMode="External"/><Relationship Id="rId5" Type="http://schemas.openxmlformats.org/officeDocument/2006/relationships/image" Target="../media/image30.png"/><Relationship Id="rId6" Type="http://schemas.openxmlformats.org/officeDocument/2006/relationships/image" Target="file://localhost/Users/jiykim/vc/git-brg/b-exam/images/lta/xpfor-2.png" TargetMode="External"/><Relationship Id="rId7" Type="http://schemas.openxmlformats.org/officeDocument/2006/relationships/image" Target="../media/image31.png"/><Relationship Id="rId8" Type="http://schemas.openxmlformats.org/officeDocument/2006/relationships/image" Target="file://localhost/Users/jiykim/vc/git-brg/b-exam/images/lta/xpfor-1.png" TargetMode="External"/><Relationship Id="rId9" Type="http://schemas.openxmlformats.org/officeDocument/2006/relationships/image" Target="../media/image32.png"/><Relationship Id="rId10" Type="http://schemas.openxmlformats.org/officeDocument/2006/relationships/image" Target="file://localhost/Users/jiykim/vc/git-brg/b-exam/images/lta/xpfor-0.png" TargetMode="Externa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file://localhost/Users/jiykim/vc/git-brg/b-exam/images/motivation/fig-motivation-flow-2.png" TargetMode="External"/><Relationship Id="rId5" Type="http://schemas.openxmlformats.org/officeDocument/2006/relationships/image" Target="../media/image9.png"/><Relationship Id="rId6" Type="http://schemas.openxmlformats.org/officeDocument/2006/relationships/image" Target="file://localhost/Users/jiykim/vc/git-brg/b-exam/images/motivation/fig-intro-vision.png" TargetMode="External"/><Relationship Id="rId7" Type="http://schemas.openxmlformats.org/officeDocument/2006/relationships/image" Target="../media/image10.png"/><Relationship Id="rId8" Type="http://schemas.openxmlformats.org/officeDocument/2006/relationships/image" Target="file://localhost/Users/jiykim/vc/git-brg/b-exam/images/lta/lta-flow.png" TargetMode="Externa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1" Type="http://schemas.openxmlformats.org/officeDocument/2006/relationships/image" Target="../media/image5.jpg"/><Relationship Id="rId12" Type="http://schemas.openxmlformats.org/officeDocument/2006/relationships/image" Target="file://localhost/Users/jiykim/vc/git-brg/b-exam/images/motivation/KNL%20Die%20Shot.jpg" TargetMode="External"/><Relationship Id="rId13" Type="http://schemas.openxmlformats.org/officeDocument/2006/relationships/image" Target="../media/image6.jpg"/><Relationship Id="rId14" Type="http://schemas.openxmlformats.org/officeDocument/2006/relationships/image" Target="file://localhost/Users/jiykim/vc/git-brg/b-exam/images/motivation/gk110die-2.jpg"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file://localhost/Users/jiykim/vc/git-brg/b-exam/images/motivation/Xeon-E5-2600-V3-Die.jpg" TargetMode="External"/><Relationship Id="rId5" Type="http://schemas.openxmlformats.org/officeDocument/2006/relationships/image" Target="../media/image2.png"/><Relationship Id="rId6" Type="http://schemas.openxmlformats.org/officeDocument/2006/relationships/image" Target="file://localhost/Users/jiykim/vc/git-brg/b-exam/images/motivation/fig-motivation-flow-0.png" TargetMode="External"/><Relationship Id="rId7" Type="http://schemas.openxmlformats.org/officeDocument/2006/relationships/image" Target="../media/image3.png"/><Relationship Id="rId8" Type="http://schemas.openxmlformats.org/officeDocument/2006/relationships/image" Target="file://localhost/Users/jiykim/vc/git-brg/b-exam/images/motivation/fig-motivation-flow-1.png" TargetMode="External"/><Relationship Id="rId9" Type="http://schemas.openxmlformats.org/officeDocument/2006/relationships/image" Target="../media/image4.png"/><Relationship Id="rId10" Type="http://schemas.openxmlformats.org/officeDocument/2006/relationships/image" Target="file://localhost/Users/jiykim/vc/git-brg/b-exam/images/motivation/fig-motivation-flow-2.pn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file://localhost/Users/jiykim/vc/git-brg/b-exam/images/lta/tctc-exec.pn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file://localhost/Users/jiykim/vc/git-brg/b-exam/images/lta/lclc-exec.png"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file://localhost/Users/jiykim/vc/git-brg/b-exam/images/lta/mcmc-exec.png" TargetMode="External"/><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9" Type="http://schemas.openxmlformats.org/officeDocument/2006/relationships/image" Target="../media/image41.png"/><Relationship Id="rId10" Type="http://schemas.openxmlformats.org/officeDocument/2006/relationships/image" Target="../media/image43.png"/><Relationship Id="rId11"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file://localhost/Users/jiykim/vc/git-brg/b-exam/images/lta/taxonomy-8ut.png" TargetMode="External"/><Relationship Id="rId4" Type="http://schemas.openxmlformats.org/officeDocument/2006/relationships/image" Target="../media/image46.png"/><Relationship Id="rId5" Type="http://schemas.openxmlformats.org/officeDocument/2006/relationships/image" Target="file://localhost/Users/jiykim/vc/git-brg/b-exam/images/lta/lta-header-engine.png" TargetMode="External"/><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file://localhost/Users/jiykim/vc/git-brg/b-exam/images/lta/taxonomy-32ut.png" TargetMode="External"/><Relationship Id="rId4" Type="http://schemas.openxmlformats.org/officeDocument/2006/relationships/image" Target="../media/image46.png"/><Relationship Id="rId5" Type="http://schemas.openxmlformats.org/officeDocument/2006/relationships/image" Target="file://localhost/Users/jiykim/vc/git-brg/b-exam/images/lta/lta-header-engine.png" TargetMode="External"/><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file://localhost/Users/jiykim/vc/git-brg/b-exam/images/lta/lta-header-engine.png" TargetMode="External"/><Relationship Id="rId4" Type="http://schemas.openxmlformats.org/officeDocument/2006/relationships/image" Target="../media/image48.png"/><Relationship Id="rId5" Type="http://schemas.openxmlformats.org/officeDocument/2006/relationships/image" Target="file://localhost/Users/jiykim/vc/git-brg/b-exam/images/lta/lta-uarch-outer.png" TargetMode="External"/><Relationship Id="rId6" Type="http://schemas.openxmlformats.org/officeDocument/2006/relationships/image" Target="../media/image49.png"/><Relationship Id="rId7" Type="http://schemas.openxmlformats.org/officeDocument/2006/relationships/image" Target="file://localhost/Users/jiykim/vc/git-brg/b-exam/images/lta/lta-uarch.png" TargetMode="External"/><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file://localhost/Users/jiykim/vc/git-brg/b-exam/images/motivation/fig-motivation-flow-2.png" TargetMode="External"/><Relationship Id="rId4" Type="http://schemas.openxmlformats.org/officeDocument/2006/relationships/image" Target="../media/image9.png"/><Relationship Id="rId5" Type="http://schemas.openxmlformats.org/officeDocument/2006/relationships/image" Target="file://localhost/Users/jiykim/vc/git-brg/b-exam/images/motivation/fig-intro-vision.png" TargetMode="External"/><Relationship Id="rId6" Type="http://schemas.openxmlformats.org/officeDocument/2006/relationships/image" Target="../media/image10.png"/><Relationship Id="rId7" Type="http://schemas.openxmlformats.org/officeDocument/2006/relationships/image" Target="file://localhost/Users/jiykim/vc/git-brg/b-exam/images/lta/lta-flow.png" TargetMode="External"/><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file://localhost/Users/jiykim/vc/git-brg/b-exam/images/evaluation/gem5.png"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52.png"/><Relationship Id="rId5" Type="http://schemas.openxmlformats.org/officeDocument/2006/relationships/image" Target="file://localhost/Users/jiykim/vc/git-brg/b-exam/images/lta/perf-legend.png" TargetMode="External"/><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file://localhost/Users/jiykim/vc/git-brg/b-exam/images/motivation/HSAFLogo2015_678x452.JPG" TargetMode="External"/><Relationship Id="rId5" Type="http://schemas.openxmlformats.org/officeDocument/2006/relationships/image" Target="../media/image8.jpg"/><Relationship Id="rId6" Type="http://schemas.openxmlformats.org/officeDocument/2006/relationships/image" Target="file://localhost/Users/jiykim/vc/git-brg/b-exam/images/motivation/10568_Halide-portada1-117729_630x210.jpg" TargetMode="Externa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3.emf"/></Relationships>
</file>

<file path=ppt/slides/_rels/slide31.xml.rels><?xml version="1.0" encoding="UTF-8" standalone="yes"?>
<Relationships xmlns="http://schemas.openxmlformats.org/package/2006/relationships"><Relationship Id="rId3" Type="http://schemas.openxmlformats.org/officeDocument/2006/relationships/image" Target="../media/image54.emf"/><Relationship Id="rId4" Type="http://schemas.openxmlformats.org/officeDocument/2006/relationships/image" Target="../media/image55.em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 Id="rId3" Type="http://schemas.openxmlformats.org/officeDocument/2006/relationships/image" Target="file://localhost/Users/jiykim/vc/git-brg/b-exam/images/lta/taxonomy-32ut.png"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file://localhost/Users/jiykim/vc/git-brg/b-exam/images/lta/perf-legend-time.png" TargetMode="External"/><Relationship Id="rId5" Type="http://schemas.openxmlformats.org/officeDocument/2006/relationships/image" Target="../media/image57.em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 Id="rId3" Type="http://schemas.openxmlformats.org/officeDocument/2006/relationships/image" Target="file://localhost/Users/jiykim/vc/git-brg/b-exam/images/lta/taxonomy-32ut.png"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file://localhost/Users/jiykim/vc/git-brg/b-exam/code/fig-evaluation-perf-spacetime-mt.py.pdf" TargetMode="External"/><Relationship Id="rId4" Type="http://schemas.openxmlformats.org/officeDocument/2006/relationships/image" Target="../media/image58.png"/><Relationship Id="rId5" Type="http://schemas.openxmlformats.org/officeDocument/2006/relationships/image" Target="file://localhost/Users/jiykim/vc/git-brg/b-exam/images/lta/perf-legend-mt.png" TargetMode="External"/><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file://localhost/Users/jiykim/vc/git-brg/b-exam/images/motivation/fig-motivation-flow-2.png" TargetMode="External"/><Relationship Id="rId4" Type="http://schemas.openxmlformats.org/officeDocument/2006/relationships/image" Target="../media/image9.png"/><Relationship Id="rId5" Type="http://schemas.openxmlformats.org/officeDocument/2006/relationships/image" Target="file://localhost/Users/jiykim/vc/git-brg/b-exam/images/motivation/fig-intro-vision.png" TargetMode="External"/><Relationship Id="rId6" Type="http://schemas.openxmlformats.org/officeDocument/2006/relationships/image" Target="../media/image10.png"/><Relationship Id="rId7" Type="http://schemas.openxmlformats.org/officeDocument/2006/relationships/image" Target="file://localhost/Users/jiykim/vc/git-brg/b-exam/images/lta/lta-flow.png" TargetMode="External"/><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file://localhost/Users/jiykim/vc/git-brg/b-exam/images/motivation/fig-intro-vision.png" TargetMode="Externa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file://localhost/Users/jiykim/vc/git-brg/b-exam/images/motivation/fig-motivation-flow-2.png" TargetMode="External"/><Relationship Id="rId4" Type="http://schemas.openxmlformats.org/officeDocument/2006/relationships/image" Target="../media/image9.png"/><Relationship Id="rId5" Type="http://schemas.openxmlformats.org/officeDocument/2006/relationships/image" Target="file://localhost/Users/jiykim/vc/git-brg/b-exam/images/motivation/fig-intro-vision.png" TargetMode="External"/><Relationship Id="rId6" Type="http://schemas.openxmlformats.org/officeDocument/2006/relationships/image" Target="../media/image10.png"/><Relationship Id="rId7" Type="http://schemas.openxmlformats.org/officeDocument/2006/relationships/image" Target="file://localhost/Users/jiykim/vc/git-brg/b-exam/images/lta/lta-flow.png" TargetMode="External"/><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file://localhost/Users/jiykim/vc/git-brg/b-exam/images/motivation/fig-motivation-flow-2.png" TargetMode="External"/><Relationship Id="rId4" Type="http://schemas.openxmlformats.org/officeDocument/2006/relationships/image" Target="../media/image9.png"/><Relationship Id="rId5" Type="http://schemas.openxmlformats.org/officeDocument/2006/relationships/image" Target="file://localhost/Users/jiykim/vc/git-brg/b-exam/images/motivation/fig-intro-vision.png" TargetMode="External"/><Relationship Id="rId6" Type="http://schemas.openxmlformats.org/officeDocument/2006/relationships/image" Target="../media/image10.png"/><Relationship Id="rId7" Type="http://schemas.openxmlformats.org/officeDocument/2006/relationships/image" Target="file://localhost/Users/jiykim/vc/git-brg/b-exam/images/lta/lta-flow.png" TargetMode="External"/><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file://localhost/Users/jiykim/vc/git-brg/b-exam/images/motivation/fig-motivation-flow-2.png" TargetMode="External"/><Relationship Id="rId4" Type="http://schemas.openxmlformats.org/officeDocument/2006/relationships/image" Target="../media/image9.png"/><Relationship Id="rId5" Type="http://schemas.openxmlformats.org/officeDocument/2006/relationships/image" Target="file://localhost/Users/jiykim/vc/git-brg/b-exam/images/motivation/fig-intro-vision.png" TargetMode="External"/><Relationship Id="rId6" Type="http://schemas.openxmlformats.org/officeDocument/2006/relationships/image" Target="../media/image10.png"/><Relationship Id="rId7" Type="http://schemas.openxmlformats.org/officeDocument/2006/relationships/image" Target="file://localhost/Users/jiykim/vc/git-brg/b-exam/images/lta/lta-flow.png" TargetMode="External"/><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file://localhost/Users/jiykim/vc/git-brg/b-exam/images/motivation/avx-padding-0.png" TargetMode="External"/><Relationship Id="rId4" Type="http://schemas.openxmlformats.org/officeDocument/2006/relationships/image" Target="../media/image60.png"/><Relationship Id="rId5" Type="http://schemas.openxmlformats.org/officeDocument/2006/relationships/image" Target="file://localhost/Users/jiykim/vc/git-brg/b-exam/images/motivation/avx-padding-1.png" TargetMode="External"/><Relationship Id="rId6" Type="http://schemas.openxmlformats.org/officeDocument/2006/relationships/image" Target="../media/image61.png"/><Relationship Id="rId7" Type="http://schemas.openxmlformats.org/officeDocument/2006/relationships/image" Target="file://localhost/Users/jiykim/vc/git-brg/b-exam/images/motivation/avx-padding-2.png" TargetMode="External"/><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file://localhost/Users/jiykim/vc/git-brg/b-exam/images/lta/lta-header-api.png" TargetMode="External"/><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8.xml.rels><?xml version="1.0" encoding="UTF-8" standalone="yes"?>
<Relationships xmlns="http://schemas.openxmlformats.org/package/2006/relationships"><Relationship Id="rId11" Type="http://schemas.openxmlformats.org/officeDocument/2006/relationships/image" Target="../media/image65.png"/><Relationship Id="rId12" Type="http://schemas.openxmlformats.org/officeDocument/2006/relationships/image" Target="file://localhost/Users/jiykim/vc/git-brg/b-exam/images/lta/dynamic-utask-1-0.png" TargetMode="External"/><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2.png"/><Relationship Id="rId4" Type="http://schemas.openxmlformats.org/officeDocument/2006/relationships/image" Target="file://localhost/Users/jiykim/vc/git-brg/b-exam/images/lta/dynamic-utask-0-1.png" TargetMode="External"/><Relationship Id="rId5" Type="http://schemas.openxmlformats.org/officeDocument/2006/relationships/image" Target="../media/image20.png"/><Relationship Id="rId6" Type="http://schemas.openxmlformats.org/officeDocument/2006/relationships/image" Target="file://localhost/Users/jiykim/vc/git-brg/b-exam/images/lta/lta-header-runtime.png" TargetMode="External"/><Relationship Id="rId7" Type="http://schemas.openxmlformats.org/officeDocument/2006/relationships/image" Target="../media/image63.png"/><Relationship Id="rId8" Type="http://schemas.openxmlformats.org/officeDocument/2006/relationships/image" Target="file://localhost/Users/jiykim/vc/git-brg/b-exam/images/lta/dynamic-utask-0-0.png" TargetMode="External"/><Relationship Id="rId9" Type="http://schemas.openxmlformats.org/officeDocument/2006/relationships/image" Target="../media/image64.png"/><Relationship Id="rId10" Type="http://schemas.openxmlformats.org/officeDocument/2006/relationships/image" Target="file://localhost/Users/jiykim/vc/git-brg/b-exam/images/lta/dynamic-utask-1-1.png" TargetMode="External"/></Relationships>
</file>

<file path=ppt/slides/_rels/slide49.xml.rels><?xml version="1.0" encoding="UTF-8" standalone="yes"?>
<Relationships xmlns="http://schemas.openxmlformats.org/package/2006/relationships"><Relationship Id="rId11" Type="http://schemas.openxmlformats.org/officeDocument/2006/relationships/image" Target="../media/image70.png"/><Relationship Id="rId12" Type="http://schemas.openxmlformats.org/officeDocument/2006/relationships/image" Target="file://localhost/Users/jiykim/vc/git-brg/b-exam/images/lta/lta-tc-exec-4.png" TargetMode="External"/><Relationship Id="rId13" Type="http://schemas.openxmlformats.org/officeDocument/2006/relationships/image" Target="../media/image71.png"/><Relationship Id="rId14" Type="http://schemas.openxmlformats.org/officeDocument/2006/relationships/image" Target="file://localhost/Users/jiykim/vc/git-brg/b-exam/images/lta/lta-tc-exec-5.png" TargetMode="External"/><Relationship Id="rId15" Type="http://schemas.openxmlformats.org/officeDocument/2006/relationships/image" Target="../media/image72.png"/><Relationship Id="rId16" Type="http://schemas.openxmlformats.org/officeDocument/2006/relationships/image" Target="file://localhost/Users/jiykim/vc/git-brg/b-exam/images/lta/lta-tc-exec-6.png" TargetMode="External"/><Relationship Id="rId17" Type="http://schemas.openxmlformats.org/officeDocument/2006/relationships/image" Target="../media/image46.png"/><Relationship Id="rId18" Type="http://schemas.openxmlformats.org/officeDocument/2006/relationships/image" Target="file://localhost/Users/jiykim/vc/git-brg/b-exam/images/lta/lta-header-engine.png" TargetMode="External"/><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6.png"/><Relationship Id="rId4" Type="http://schemas.openxmlformats.org/officeDocument/2006/relationships/image" Target="file://localhost/Users/jiykim/vc/git-brg/b-exam/images/lta/lta-tc-exec-0.png" TargetMode="External"/><Relationship Id="rId5" Type="http://schemas.openxmlformats.org/officeDocument/2006/relationships/image" Target="../media/image67.png"/><Relationship Id="rId6" Type="http://schemas.openxmlformats.org/officeDocument/2006/relationships/image" Target="file://localhost/Users/jiykim/vc/git-brg/b-exam/images/lta/lta-tc-exec-1.png" TargetMode="External"/><Relationship Id="rId7" Type="http://schemas.openxmlformats.org/officeDocument/2006/relationships/image" Target="../media/image68.png"/><Relationship Id="rId8" Type="http://schemas.openxmlformats.org/officeDocument/2006/relationships/image" Target="file://localhost/Users/jiykim/vc/git-brg/b-exam/images/lta/lta-tc-exec-2.png" TargetMode="External"/><Relationship Id="rId9" Type="http://schemas.openxmlformats.org/officeDocument/2006/relationships/image" Target="../media/image69.png"/><Relationship Id="rId10" Type="http://schemas.openxmlformats.org/officeDocument/2006/relationships/image" Target="file://localhost/Users/jiykim/vc/git-brg/b-exam/images/lta/lta-tc-exec-3.pn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file://localhost/Users/jiykim/vc/git-brg/b-exam/images/lta/lta-flow.png" TargetMode="Externa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file://localhost/Users/jiykim/vc/git-brg/b-exam/images/lta/lta-lc-space-exec-0.png" TargetMode="External"/><Relationship Id="rId4" Type="http://schemas.openxmlformats.org/officeDocument/2006/relationships/image" Target="../media/image74.png"/><Relationship Id="rId5" Type="http://schemas.openxmlformats.org/officeDocument/2006/relationships/image" Target="file://localhost/Users/jiykim/vc/git-brg/b-exam/images/lta/lta-lc-space-exec-1.png" TargetMode="External"/><Relationship Id="rId6" Type="http://schemas.openxmlformats.org/officeDocument/2006/relationships/image" Target="../media/image46.png"/><Relationship Id="rId7" Type="http://schemas.openxmlformats.org/officeDocument/2006/relationships/image" Target="file://localhost/Users/jiykim/vc/git-brg/b-exam/images/lta/lta-header-engine.png" TargetMode="External"/><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51.xml.rels><?xml version="1.0" encoding="UTF-8" standalone="yes"?>
<Relationships xmlns="http://schemas.openxmlformats.org/package/2006/relationships"><Relationship Id="rId3" Type="http://schemas.openxmlformats.org/officeDocument/2006/relationships/image" Target="file://localhost/Users/jiykim/vc/git-brg/b-exam/images/lta/lta-lc-time-exec-0.png" TargetMode="External"/><Relationship Id="rId4" Type="http://schemas.openxmlformats.org/officeDocument/2006/relationships/image" Target="../media/image76.png"/><Relationship Id="rId5" Type="http://schemas.openxmlformats.org/officeDocument/2006/relationships/image" Target="file://localhost/Users/jiykim/vc/git-brg/b-exam/images/lta/lta-lc-time-exec-1.png" TargetMode="External"/><Relationship Id="rId6" Type="http://schemas.openxmlformats.org/officeDocument/2006/relationships/image" Target="../media/image46.png"/><Relationship Id="rId7" Type="http://schemas.openxmlformats.org/officeDocument/2006/relationships/image" Target="file://localhost/Users/jiykim/vc/git-brg/b-exam/images/lta/lta-header-engine.png" TargetMode="External"/><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52.xml.rels><?xml version="1.0" encoding="UTF-8" standalone="yes"?>
<Relationships xmlns="http://schemas.openxmlformats.org/package/2006/relationships"><Relationship Id="rId3" Type="http://schemas.openxmlformats.org/officeDocument/2006/relationships/image" Target="file://localhost/Users/jiykim/vc/git-brg/b-exam/images/lta/terminology.png" TargetMode="External"/><Relationship Id="rId4" Type="http://schemas.openxmlformats.org/officeDocument/2006/relationships/image" Target="../media/image46.png"/><Relationship Id="rId5" Type="http://schemas.openxmlformats.org/officeDocument/2006/relationships/image" Target="file://localhost/Users/jiykim/vc/git-brg/b-exam/images/lta/lta-header-engine.png" TargetMode="External"/><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 Id="rId3" Type="http://schemas.openxmlformats.org/officeDocument/2006/relationships/image" Target="file://localhost/Users/jiykim/vc/git-brg/b-exam/images/lta/lta-divergence.png"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file://localhost/Users/jiykim/vc/git-brg/b-exam/code/runtime-validation.py.pdf"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file://localhost/Users/jiykim/vc/git-brg/b-exam/code/fig-evaluation-perf-space.py.pdf" TargetMode="External"/><Relationship Id="rId4" Type="http://schemas.openxmlformats.org/officeDocument/2006/relationships/image" Target="../media/image52.png"/><Relationship Id="rId5" Type="http://schemas.openxmlformats.org/officeDocument/2006/relationships/image" Target="file://localhost/Users/jiykim/vc/git-brg/b-exam/images/lta/perf-legend.png" TargetMode="External"/><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file://localhost/Users/jiykim/vc/git-brg/b-exam/code/area-breakdown-space.py.pdf"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79.emf"/><Relationship Id="rId4" Type="http://schemas.openxmlformats.org/officeDocument/2006/relationships/image" Target="file://localhost/Users/jiykim/vc/git-brg/b-exam/code/fig-evaluation-eeperf-space.py.pdf" TargetMode="External"/><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58.xml.rels><?xml version="1.0" encoding="UTF-8" standalone="yes"?>
<Relationships xmlns="http://schemas.openxmlformats.org/package/2006/relationships"><Relationship Id="rId3" Type="http://schemas.openxmlformats.org/officeDocument/2006/relationships/image" Target="../media/image80.emf"/><Relationship Id="rId4" Type="http://schemas.openxmlformats.org/officeDocument/2006/relationships/image" Target="file://localhost/Users/jiykim/vc/git-brg/b-exam/code/fig-evaluation-eeperf-time.py.pdf" TargetMode="External"/><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9.xml.rels><?xml version="1.0" encoding="UTF-8" standalone="yes"?>
<Relationships xmlns="http://schemas.openxmlformats.org/package/2006/relationships"><Relationship Id="rId3" Type="http://schemas.openxmlformats.org/officeDocument/2006/relationships/image" Target="../media/image81.emf"/><Relationship Id="rId4" Type="http://schemas.openxmlformats.org/officeDocument/2006/relationships/image" Target="../media/image56.png"/><Relationship Id="rId5" Type="http://schemas.openxmlformats.org/officeDocument/2006/relationships/image" Target="file://localhost/Users/jiykim/vc/git-brg/b-exam/images/lta/perf-legend-time.png" TargetMode="External"/><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 Id="rId3" Type="http://schemas.openxmlformats.org/officeDocument/2006/relationships/image" Target="file://localhost/Users/jiykim/vc/git-brg/b-exam/images/evaluation/app_char.png"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 Id="rId3" Type="http://schemas.openxmlformats.org/officeDocument/2006/relationships/image" Target="file://localhost/Users/jiykim/vc/git-brg/b-exam/images/evaluation/app_stats.png"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emf"/><Relationship Id="rId3" Type="http://schemas.openxmlformats.org/officeDocument/2006/relationships/image" Target="../media/image85.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emf"/></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file://localhost/Users/jiykim/vc/git-brg/b-exam/images/motivation/flow-header-scalar.png" TargetMode="Externa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file://localhost/Users/jiykim/vc/git-brg/b-exam/images/motivation/flow-header-avx.png" TargetMode="External"/><Relationship Id="rId5" Type="http://schemas.openxmlformats.org/officeDocument/2006/relationships/image" Target="file://localhost/Users/jiykim/vc/git-brg/b-exam/code/fig-motivation-native-1.py.pdf" TargetMode="External"/><Relationship Id="rId6" Type="http://schemas.openxmlformats.org/officeDocument/2006/relationships/image" Target="../media/image13.png"/><Relationship Id="rId7" Type="http://schemas.openxmlformats.org/officeDocument/2006/relationships/image" Target="file://localhost/Users/jiykim/vc/git-brg/b-exam/code/native-legend.png" TargetMode="Externa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file://localhost/Users/jiykim/vc/git-brg/b-exam/code/native-legend.png" TargetMode="External"/><Relationship Id="rId5" Type="http://schemas.openxmlformats.org/officeDocument/2006/relationships/image" Target="../media/image14.png"/><Relationship Id="rId6" Type="http://schemas.openxmlformats.org/officeDocument/2006/relationships/image" Target="file://localhost/Users/jiykim/vc/git-brg/b-exam/images/motivation/flow-header-tbb.png" TargetMode="External"/><Relationship Id="rId7" Type="http://schemas.openxmlformats.org/officeDocument/2006/relationships/image" Target="file://localhost/Users/jiykim/vc/git-brg/b-exam/code/fig-motivation-native-2.py.pdf" TargetMode="Externa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08364" y="4097438"/>
            <a:ext cx="7088909" cy="2452298"/>
          </a:xfrm>
        </p:spPr>
        <p:txBody>
          <a:bodyPr>
            <a:normAutofit/>
          </a:bodyPr>
          <a:lstStyle/>
          <a:p>
            <a:r>
              <a:rPr lang="en-US" sz="2800" dirty="0" smtClean="0"/>
              <a:t>Ji Yun Kim</a:t>
            </a:r>
          </a:p>
          <a:p>
            <a:endParaRPr lang="en-US" sz="2000" dirty="0"/>
          </a:p>
          <a:p>
            <a:r>
              <a:rPr lang="en-US" dirty="0" smtClean="0"/>
              <a:t>Computer Systems Laboratory</a:t>
            </a:r>
          </a:p>
          <a:p>
            <a:r>
              <a:rPr lang="en-US" dirty="0" smtClean="0"/>
              <a:t>Cornell University</a:t>
            </a:r>
          </a:p>
          <a:p>
            <a:r>
              <a:rPr lang="en-US" sz="2000" dirty="0" smtClean="0"/>
              <a:t>08/31/2016</a:t>
            </a:r>
            <a:endParaRPr lang="en-US" sz="2000" dirty="0"/>
          </a:p>
          <a:p>
            <a:endParaRPr lang="en-US" sz="2000" dirty="0"/>
          </a:p>
        </p:txBody>
      </p:sp>
      <p:sp>
        <p:nvSpPr>
          <p:cNvPr id="2" name="Title 1"/>
          <p:cNvSpPr>
            <a:spLocks noGrp="1"/>
          </p:cNvSpPr>
          <p:nvPr>
            <p:ph type="title"/>
          </p:nvPr>
        </p:nvSpPr>
        <p:spPr>
          <a:xfrm>
            <a:off x="380999" y="891251"/>
            <a:ext cx="8405091" cy="2841061"/>
          </a:xfrm>
        </p:spPr>
        <p:txBody>
          <a:bodyPr>
            <a:normAutofit/>
          </a:bodyPr>
          <a:lstStyle/>
          <a:p>
            <a:r>
              <a:rPr lang="en-US" sz="3600" dirty="0" smtClean="0"/>
              <a:t>Software/Hardware Co-Design to Improve Productivity, Portability, and Performance of Loop-Task Parallel Applications</a:t>
            </a:r>
            <a:endParaRPr lang="en-US" sz="3600" dirty="0"/>
          </a:p>
        </p:txBody>
      </p:sp>
      <p:sp>
        <p:nvSpPr>
          <p:cNvPr id="4" name="Slide Number Placeholder 3"/>
          <p:cNvSpPr>
            <a:spLocks noGrp="1"/>
          </p:cNvSpPr>
          <p:nvPr>
            <p:ph type="sldNum" sz="quarter" idx="4"/>
          </p:nvPr>
        </p:nvSpPr>
        <p:spPr>
          <a:xfrm>
            <a:off x="6791044" y="6549736"/>
            <a:ext cx="2133600" cy="365125"/>
          </a:xfrm>
        </p:spPr>
        <p:txBody>
          <a:bodyPr/>
          <a:lstStyle/>
          <a:p>
            <a:fld id="{592C423E-8D33-2B4D-9B9F-8C525F5FECA0}" type="slidenum">
              <a:rPr lang="en-US" smtClean="0"/>
              <a:t>1</a:t>
            </a:fld>
            <a:endParaRPr lang="en-US" dirty="0"/>
          </a:p>
        </p:txBody>
      </p:sp>
    </p:spTree>
    <p:extLst>
      <p:ext uri="{BB962C8B-B14F-4D97-AF65-F5344CB8AC3E}">
        <p14:creationId xmlns:p14="http://schemas.microsoft.com/office/powerpoint/2010/main" val="27660453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33103" y="462986"/>
            <a:ext cx="4861367" cy="6395014"/>
          </a:xfrm>
        </p:spPr>
        <p:txBody>
          <a:bodyPr>
            <a:normAutofit/>
          </a:bodyPr>
          <a:lstStyle/>
          <a:p>
            <a:pPr marL="0" lvl="0" indent="0">
              <a:spcBef>
                <a:spcPts val="0"/>
              </a:spcBef>
              <a:buClrTx/>
              <a:buSzTx/>
              <a:buNone/>
            </a:pPr>
            <a:r>
              <a:rPr lang="en-US" sz="1400" b="1" dirty="0">
                <a:solidFill>
                  <a:srgbClr val="3E6EFF"/>
                </a:solidFill>
                <a:latin typeface="Courier" charset="0"/>
                <a:ea typeface="Courier" charset="0"/>
                <a:cs typeface="Courier" charset="0"/>
              </a:rPr>
              <a:t>void</a:t>
            </a:r>
            <a:r>
              <a:rPr lang="en-US" sz="1400" b="1" dirty="0">
                <a:latin typeface="Courier" charset="0"/>
                <a:ea typeface="Courier" charset="0"/>
                <a:cs typeface="Courier" charset="0"/>
              </a:rPr>
              <a:t> </a:t>
            </a:r>
            <a:r>
              <a:rPr lang="en-US" sz="1400" b="1" dirty="0" smtClean="0">
                <a:solidFill>
                  <a:srgbClr val="002060"/>
                </a:solidFill>
                <a:latin typeface="Courier" charset="0"/>
                <a:ea typeface="Courier" charset="0"/>
                <a:cs typeface="Courier" charset="0"/>
              </a:rPr>
              <a:t>rgb2cmyk_cmp_tbb_avx</a:t>
            </a:r>
            <a:r>
              <a:rPr lang="en-US" sz="1400" b="1" dirty="0" smtClean="0">
                <a:latin typeface="Courier" charset="0"/>
                <a:ea typeface="Courier" charset="0"/>
                <a:cs typeface="Courier" charset="0"/>
              </a:rPr>
              <a:t>(</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size,</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RgbPixel</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CmykPixel</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dst</a:t>
            </a:r>
            <a:r>
              <a:rPr lang="en-US" sz="1400" b="1" dirty="0" smtClean="0">
                <a:latin typeface="Courier" charset="0"/>
                <a:ea typeface="Courier" charset="0"/>
                <a:cs typeface="Courier" charset="0"/>
              </a:rPr>
              <a:t>) {</a:t>
            </a:r>
          </a:p>
          <a:p>
            <a:pPr marL="0" lvl="0" indent="0">
              <a:spcBef>
                <a:spcPts val="0"/>
              </a:spcBef>
              <a:buClrTx/>
              <a:buSzTx/>
              <a:buNone/>
            </a:pPr>
            <a:endParaRPr lang="en-US" sz="1400" b="1" dirty="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a:solidFill>
                  <a:srgbClr val="FF0000"/>
                </a:solidFill>
                <a:latin typeface="Courier" charset="0"/>
                <a:ea typeface="Courier" charset="0"/>
                <a:cs typeface="Courier" charset="0"/>
              </a:rPr>
              <a:t>// Pack data into aligned arrays</a:t>
            </a:r>
          </a:p>
          <a:p>
            <a:pPr marL="0" lvl="0" indent="0">
              <a:spcBef>
                <a:spcPts val="0"/>
              </a:spcBef>
              <a:buClrTx/>
              <a:buSzTx/>
              <a:buNone/>
            </a:pPr>
            <a:r>
              <a:rPr lang="en-US" sz="1400" b="1" dirty="0" smtClean="0">
                <a:latin typeface="Courier" charset="0"/>
                <a:ea typeface="Courier" charset="0"/>
                <a:cs typeface="Courier" charset="0"/>
              </a:rPr>
              <a:t>  ...</a:t>
            </a:r>
            <a:endParaRPr lang="en-US" sz="1400" b="1" dirty="0">
              <a:latin typeface="Courier" charset="0"/>
              <a:ea typeface="Courier" charset="0"/>
              <a:cs typeface="Courier" charset="0"/>
            </a:endParaRP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smtClean="0">
                <a:solidFill>
                  <a:srgbClr val="FF0000"/>
                </a:solidFill>
                <a:latin typeface="Courier" charset="0"/>
                <a:ea typeface="Courier" charset="0"/>
                <a:cs typeface="Courier" charset="0"/>
              </a:rPr>
              <a:t>  // </a:t>
            </a:r>
            <a:r>
              <a:rPr lang="en-US" sz="1400" b="1" dirty="0">
                <a:solidFill>
                  <a:srgbClr val="FF0000"/>
                </a:solidFill>
                <a:latin typeface="Courier" charset="0"/>
                <a:ea typeface="Courier" charset="0"/>
                <a:cs typeface="Courier" charset="0"/>
              </a:rPr>
              <a:t>Parallelize </a:t>
            </a:r>
            <a:r>
              <a:rPr lang="en-US" sz="1400" b="1" dirty="0" smtClean="0">
                <a:solidFill>
                  <a:srgbClr val="FF0000"/>
                </a:solidFill>
                <a:latin typeface="Courier" charset="0"/>
                <a:ea typeface="Courier" charset="0"/>
                <a:cs typeface="Courier" charset="0"/>
              </a:rPr>
              <a:t>across rows</a:t>
            </a:r>
            <a:endParaRPr lang="en-US" sz="1400" b="1" dirty="0">
              <a:solidFill>
                <a:srgbClr val="FF0000"/>
              </a:solidFill>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err="1">
                <a:solidFill>
                  <a:srgbClr val="00B050"/>
                </a:solidFill>
                <a:latin typeface="Courier" charset="0"/>
                <a:ea typeface="Courier" charset="0"/>
                <a:cs typeface="Courier" charset="0"/>
              </a:rPr>
              <a:t>parallel_for</a:t>
            </a:r>
            <a:r>
              <a:rPr lang="en-US" sz="1400" b="1" dirty="0">
                <a:latin typeface="Courier" charset="0"/>
                <a:ea typeface="Courier" charset="0"/>
                <a:cs typeface="Courier" charset="0"/>
              </a:rPr>
              <a:t> (</a:t>
            </a:r>
          </a:p>
          <a:p>
            <a:pPr marL="0" lvl="0" indent="0">
              <a:spcBef>
                <a:spcPts val="0"/>
              </a:spcBef>
              <a:buClrTx/>
              <a:buSzTx/>
              <a:buNone/>
            </a:pPr>
            <a:r>
              <a:rPr lang="en-US" sz="1400" b="1" dirty="0">
                <a:latin typeface="Courier" charset="0"/>
                <a:ea typeface="Courier" charset="0"/>
                <a:cs typeface="Courier" charset="0"/>
              </a:rPr>
              <a:t>    </a:t>
            </a:r>
            <a:r>
              <a:rPr lang="en-US" sz="1400" b="1" dirty="0">
                <a:solidFill>
                  <a:srgbClr val="3E6EFF"/>
                </a:solidFill>
                <a:latin typeface="Courier" charset="0"/>
                <a:ea typeface="Courier" charset="0"/>
                <a:cs typeface="Courier" charset="0"/>
              </a:rPr>
              <a:t>range</a:t>
            </a:r>
            <a:r>
              <a:rPr lang="en-US" sz="1400" b="1" dirty="0">
                <a:latin typeface="Courier" charset="0"/>
                <a:ea typeface="Courier" charset="0"/>
                <a:cs typeface="Courier" charset="0"/>
              </a:rPr>
              <a:t>(0, </a:t>
            </a:r>
            <a:r>
              <a:rPr lang="en-US" sz="1400" b="1" dirty="0" smtClean="0">
                <a:latin typeface="Courier" charset="0"/>
                <a:ea typeface="Courier" charset="0"/>
                <a:cs typeface="Courier" charset="0"/>
              </a:rPr>
              <a:t>size, </a:t>
            </a:r>
            <a:r>
              <a:rPr lang="en-US" sz="1400" b="1" dirty="0">
                <a:latin typeface="Courier" charset="0"/>
                <a:ea typeface="Courier" charset="0"/>
                <a:cs typeface="Courier" charset="0"/>
              </a:rPr>
              <a:t>TASK_SIZE),</a:t>
            </a:r>
          </a:p>
          <a:p>
            <a:pPr marL="0" lvl="0" indent="0">
              <a:spcBef>
                <a:spcPts val="0"/>
              </a:spcBef>
              <a:buClrTx/>
              <a:buSzTx/>
              <a:buNone/>
            </a:pPr>
            <a:r>
              <a:rPr lang="en-US" sz="1400" b="1" dirty="0">
                <a:latin typeface="Courier" charset="0"/>
                <a:ea typeface="Courier" charset="0"/>
                <a:cs typeface="Courier" charset="0"/>
              </a:rPr>
              <a:t>    [&amp;] (</a:t>
            </a:r>
            <a:r>
              <a:rPr lang="en-US" sz="1400" b="1" dirty="0">
                <a:solidFill>
                  <a:srgbClr val="3E6EFF"/>
                </a:solidFill>
                <a:latin typeface="Courier" charset="0"/>
                <a:ea typeface="Courier" charset="0"/>
                <a:cs typeface="Courier" charset="0"/>
              </a:rPr>
              <a:t>range</a:t>
            </a:r>
            <a:r>
              <a:rPr lang="en-US" sz="1400" b="1" dirty="0">
                <a:latin typeface="Courier" charset="0"/>
                <a:ea typeface="Courier" charset="0"/>
                <a:cs typeface="Courier" charset="0"/>
              </a:rPr>
              <a:t> r) {</a:t>
            </a:r>
          </a:p>
          <a:p>
            <a:pPr marL="0" lvl="0" indent="0">
              <a:spcBef>
                <a:spcPts val="0"/>
              </a:spcBef>
              <a:buClrTx/>
              <a:buSzTx/>
              <a:buNone/>
            </a:pPr>
            <a:r>
              <a:rPr lang="en-US" sz="1400" b="1" dirty="0">
                <a:solidFill>
                  <a:srgbClr val="3E6EFF"/>
                </a:solidFill>
                <a:latin typeface="Courier" charset="0"/>
                <a:ea typeface="Courier" charset="0"/>
                <a:cs typeface="Courier" charset="0"/>
              </a:rPr>
              <a:t>    </a:t>
            </a:r>
            <a:r>
              <a:rPr lang="en-US" sz="1400" b="1" dirty="0">
                <a:solidFill>
                  <a:srgbClr val="7030A0"/>
                </a:solidFill>
                <a:latin typeface="Courier" charset="0"/>
                <a:ea typeface="Courier" charset="0"/>
                <a:cs typeface="Courier" charset="0"/>
              </a:rPr>
              <a:t>for</a:t>
            </a:r>
            <a:r>
              <a:rPr lang="en-US" sz="1400" b="1" dirty="0">
                <a:solidFill>
                  <a:srgbClr val="3E6EFF"/>
                </a:solidFill>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int</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r.begin</a:t>
            </a:r>
            <a:r>
              <a:rPr lang="en-US" sz="1400" b="1" dirty="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&lt; </a:t>
            </a:r>
            <a:r>
              <a:rPr lang="en-US" sz="1400" b="1" dirty="0" err="1">
                <a:latin typeface="Courier" charset="0"/>
                <a:ea typeface="Courier" charset="0"/>
                <a:cs typeface="Courier" charset="0"/>
              </a:rPr>
              <a:t>r.end</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lvl="0" indent="0">
              <a:spcBef>
                <a:spcPts val="0"/>
              </a:spcBef>
              <a:buClrTx/>
              <a:buSzTx/>
              <a:buNone/>
            </a:pPr>
            <a:endParaRPr lang="en-US" sz="1400" b="1" dirty="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a:t>
            </a:r>
            <a:r>
              <a:rPr lang="en-US" sz="1400" b="1" dirty="0" err="1" smtClean="0">
                <a:solidFill>
                  <a:srgbClr val="FF0000"/>
                </a:solidFill>
                <a:latin typeface="Courier" charset="0"/>
                <a:ea typeface="Courier" charset="0"/>
                <a:cs typeface="Courier" charset="0"/>
              </a:rPr>
              <a:t>Vectorize</a:t>
            </a:r>
            <a:r>
              <a:rPr lang="en-US" sz="1400" b="1" dirty="0" smtClean="0">
                <a:solidFill>
                  <a:srgbClr val="FF0000"/>
                </a:solidFill>
                <a:latin typeface="Courier" charset="0"/>
                <a:ea typeface="Courier" charset="0"/>
                <a:cs typeface="Courier" charset="0"/>
              </a:rPr>
              <a:t> within a row</a:t>
            </a:r>
          </a:p>
          <a:p>
            <a:pPr marL="0" lvl="0" indent="0">
              <a:spcBef>
                <a:spcPts val="0"/>
              </a:spcBef>
              <a:buClrTx/>
              <a:buSzTx/>
              <a:buNone/>
            </a:pPr>
            <a:r>
              <a:rPr lang="en-US" sz="1400" b="1" dirty="0" smtClean="0">
                <a:solidFill>
                  <a:srgbClr val="FFC000"/>
                </a:solidFill>
                <a:latin typeface="Courier" charset="0"/>
                <a:ea typeface="Courier" charset="0"/>
                <a:cs typeface="Courier" charset="0"/>
              </a:rPr>
              <a:t>      </a:t>
            </a:r>
            <a:r>
              <a:rPr lang="en-US" sz="1400" b="1" dirty="0" smtClean="0">
                <a:solidFill>
                  <a:srgbClr val="00B050"/>
                </a:solidFill>
                <a:latin typeface="Courier" charset="0"/>
                <a:ea typeface="Courier" charset="0"/>
                <a:cs typeface="Courier" charset="0"/>
              </a:rPr>
              <a:t>#pragma </a:t>
            </a:r>
            <a:r>
              <a:rPr lang="en-US" sz="1400" b="1" dirty="0" err="1" smtClean="0">
                <a:solidFill>
                  <a:srgbClr val="00B050"/>
                </a:solidFill>
                <a:latin typeface="Courier" charset="0"/>
                <a:ea typeface="Courier" charset="0"/>
                <a:cs typeface="Courier" charset="0"/>
              </a:rPr>
              <a:t>simd</a:t>
            </a:r>
            <a:r>
              <a:rPr lang="en-US" sz="1400" b="1" dirty="0" smtClean="0">
                <a:solidFill>
                  <a:srgbClr val="00B050"/>
                </a:solidFill>
                <a:latin typeface="Courier" charset="0"/>
                <a:ea typeface="Courier" charset="0"/>
                <a:cs typeface="Courier" charset="0"/>
              </a:rPr>
              <a:t> </a:t>
            </a:r>
            <a:r>
              <a:rPr lang="en-US" sz="1400" b="1" dirty="0" err="1" smtClean="0">
                <a:solidFill>
                  <a:srgbClr val="00B050"/>
                </a:solidFill>
                <a:latin typeface="Courier" charset="0"/>
                <a:ea typeface="Courier" charset="0"/>
                <a:cs typeface="Courier" charset="0"/>
              </a:rPr>
              <a:t>vlen</a:t>
            </a:r>
            <a:r>
              <a:rPr lang="en-US" sz="1400" b="1" dirty="0" smtClean="0">
                <a:solidFill>
                  <a:schemeClr val="tx1"/>
                </a:solidFill>
                <a:latin typeface="Courier" charset="0"/>
                <a:ea typeface="Courier" charset="0"/>
                <a:cs typeface="Courier" charset="0"/>
              </a:rPr>
              <a:t>(SIMD_WIDTH)</a:t>
            </a:r>
          </a:p>
          <a:p>
            <a:pPr marL="0" indent="0">
              <a:spcBef>
                <a:spcPts val="0"/>
              </a:spcBef>
              <a:buClrTx/>
              <a:buSzTx/>
              <a:buNone/>
            </a:pPr>
            <a:r>
              <a:rPr lang="en-US" sz="1400" b="1" dirty="0" smtClean="0">
                <a:solidFill>
                  <a:srgbClr val="7030A0"/>
                </a:solidFill>
                <a:latin typeface="Courier" charset="0"/>
                <a:ea typeface="Courier" charset="0"/>
                <a:cs typeface="Courier" charset="0"/>
              </a:rPr>
              <a:t>      for</a:t>
            </a:r>
            <a:r>
              <a:rPr lang="en-US" sz="1400" b="1" dirty="0" smtClean="0">
                <a:latin typeface="Courier" charset="0"/>
                <a:ea typeface="Courier" charset="0"/>
                <a:cs typeface="Courier" charset="0"/>
              </a:rPr>
              <a:t> </a:t>
            </a:r>
            <a:r>
              <a:rPr lang="en-US" sz="1400" b="1" dirty="0">
                <a:latin typeface="Courier" charset="0"/>
                <a:ea typeface="Courier" charset="0"/>
                <a:cs typeface="Courier" charset="0"/>
              </a:rPr>
              <a:t>(</a:t>
            </a:r>
            <a:r>
              <a:rPr lang="en-US" sz="1400" b="1" dirty="0" err="1">
                <a:solidFill>
                  <a:srgbClr val="3E6EFF"/>
                </a:solidFill>
                <a:latin typeface="Courier" charset="0"/>
                <a:ea typeface="Courier" charset="0"/>
                <a:cs typeface="Courier" charset="0"/>
              </a:rPr>
              <a:t>int</a:t>
            </a:r>
            <a:r>
              <a:rPr lang="en-US" sz="1400" b="1" dirty="0">
                <a:latin typeface="Courier" charset="0"/>
                <a:ea typeface="Courier" charset="0"/>
                <a:cs typeface="Courier" charset="0"/>
              </a:rPr>
              <a:t> j = 0; j &lt; </a:t>
            </a:r>
            <a:r>
              <a:rPr lang="en-US" sz="1400" b="1" dirty="0" err="1" smtClean="0">
                <a:latin typeface="Courier" charset="0"/>
                <a:ea typeface="Courier" charset="0"/>
                <a:cs typeface="Courier" charset="0"/>
              </a:rPr>
              <a:t>alsize</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j++</a:t>
            </a: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solidFill>
                  <a:srgbClr val="3E6EFF"/>
                </a:solidFill>
                <a:latin typeface="Courier" charset="0"/>
                <a:ea typeface="Courier" charset="0"/>
                <a:cs typeface="Courier" charset="0"/>
              </a:rPr>
              <a:t>        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tmp_y</a:t>
            </a:r>
            <a:r>
              <a:rPr lang="en-US" sz="1400" b="1" dirty="0">
                <a:latin typeface="Courier" charset="0"/>
                <a:ea typeface="Courier" charset="0"/>
                <a:cs typeface="Courier" charset="0"/>
              </a:rPr>
              <a:t> = 255 </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aligned_b</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][j];</a:t>
            </a:r>
            <a:endParaRPr lang="en-US" sz="1400" b="1" dirty="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tmp_k</a:t>
            </a:r>
            <a:r>
              <a:rPr lang="en-US" sz="1400" b="1" dirty="0">
                <a:latin typeface="Courier" charset="0"/>
                <a:ea typeface="Courier" charset="0"/>
                <a:cs typeface="Courier" charset="0"/>
              </a:rPr>
              <a:t> = </a:t>
            </a:r>
            <a:r>
              <a:rPr lang="en-US" sz="1400" b="1" dirty="0" err="1" smtClean="0">
                <a:latin typeface="Courier" charset="0"/>
                <a:ea typeface="Courier" charset="0"/>
                <a:cs typeface="Courier" charset="0"/>
              </a:rPr>
              <a:t>min_nobranch</a:t>
            </a:r>
            <a:r>
              <a:rPr lang="en-US" sz="1400" b="1" dirty="0" smtClean="0">
                <a:latin typeface="Courier" charset="0"/>
                <a:ea typeface="Courier" charset="0"/>
                <a:cs typeface="Courier" charset="0"/>
              </a:rPr>
              <a:t>(</a:t>
            </a:r>
            <a:endParaRPr lang="en-US" sz="1400" b="1" dirty="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tmp_c</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tmp_m</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tmp_y</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endParaRPr lang="en-US" sz="1400" b="1" dirty="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endParaRPr lang="en-US" sz="1400" b="1" dirty="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endParaRPr lang="en-US" sz="1400" b="1" dirty="0" smtClean="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a:t>
            </a:r>
          </a:p>
        </p:txBody>
      </p:sp>
      <p:sp>
        <p:nvSpPr>
          <p:cNvPr id="4" name="Slide Number Placeholder 3"/>
          <p:cNvSpPr>
            <a:spLocks noGrp="1"/>
          </p:cNvSpPr>
          <p:nvPr>
            <p:ph type="sldNum" sz="quarter" idx="4"/>
          </p:nvPr>
        </p:nvSpPr>
        <p:spPr/>
        <p:txBody>
          <a:bodyPr/>
          <a:lstStyle/>
          <a:p>
            <a:fld id="{592C423E-8D33-2B4D-9B9F-8C525F5FECA0}" type="slidenum">
              <a:rPr lang="en-US" smtClean="0"/>
              <a:pPr/>
              <a:t>10</a:t>
            </a:fld>
            <a:endParaRPr lang="en-US" dirty="0"/>
          </a:p>
        </p:txBody>
      </p:sp>
      <p:pic>
        <p:nvPicPr>
          <p:cNvPr id="10" name="Picture 9"/>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277792" y="2095018"/>
            <a:ext cx="3900670" cy="492317"/>
          </a:xfrm>
          <a:prstGeom prst="rect">
            <a:avLst/>
          </a:prstGeom>
        </p:spPr>
      </p:pic>
      <p:pic>
        <p:nvPicPr>
          <p:cNvPr id="5" name="Picture 4"/>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277792" y="462985"/>
            <a:ext cx="3842167" cy="1478504"/>
          </a:xfrm>
          <a:prstGeom prst="rect">
            <a:avLst/>
          </a:prstGeom>
        </p:spPr>
      </p:pic>
      <p:pic>
        <p:nvPicPr>
          <p:cNvPr id="8" name="Picture 7"/>
          <p:cNvPicPr>
            <a:picLocks noChangeAspect="1"/>
          </p:cNvPicPr>
          <p:nvPr/>
        </p:nvPicPr>
        <p:blipFill>
          <a:blip r:link="rId7">
            <a:extLst>
              <a:ext uri="{28A0092B-C50C-407E-A947-70E740481C1C}">
                <a14:useLocalDpi xmlns:a14="http://schemas.microsoft.com/office/drawing/2010/main" val="0"/>
              </a:ext>
            </a:extLst>
          </a:blip>
          <a:stretch>
            <a:fillRect/>
          </a:stretch>
        </p:blipFill>
        <p:spPr>
          <a:xfrm>
            <a:off x="89383" y="2645211"/>
            <a:ext cx="4216400" cy="3962400"/>
          </a:xfrm>
          <a:prstGeom prst="rect">
            <a:avLst/>
          </a:prstGeom>
        </p:spPr>
      </p:pic>
      <p:sp>
        <p:nvSpPr>
          <p:cNvPr id="7" name="Rectangle 6"/>
          <p:cNvSpPr/>
          <p:nvPr/>
        </p:nvSpPr>
        <p:spPr>
          <a:xfrm>
            <a:off x="4815068" y="2645211"/>
            <a:ext cx="3507129" cy="5225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095419" y="4352081"/>
            <a:ext cx="3829225" cy="4861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46838" y="4526491"/>
            <a:ext cx="1603765" cy="13765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644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9" grpId="0" animBg="1"/>
      <p:bldP spid="9" grpId="1" animBg="1"/>
      <p:bldP spid="11" grpId="0" animBg="1"/>
      <p:bldP spid="11"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33103" y="462986"/>
            <a:ext cx="5104435" cy="6308204"/>
          </a:xfrm>
        </p:spPr>
        <p:txBody>
          <a:bodyPr>
            <a:normAutofit lnSpcReduction="10000"/>
          </a:bodyPr>
          <a:lstStyle/>
          <a:p>
            <a:pPr marL="0" lvl="0" indent="0">
              <a:spcBef>
                <a:spcPts val="0"/>
              </a:spcBef>
              <a:buClrTx/>
              <a:buSzTx/>
              <a:buNone/>
            </a:pPr>
            <a:r>
              <a:rPr lang="en-US" sz="1400" b="1" dirty="0">
                <a:solidFill>
                  <a:srgbClr val="3E6EFF"/>
                </a:solidFill>
                <a:latin typeface="Courier" charset="0"/>
                <a:ea typeface="Courier" charset="0"/>
                <a:cs typeface="Courier" charset="0"/>
              </a:rPr>
              <a:t>void</a:t>
            </a:r>
            <a:r>
              <a:rPr lang="en-US" sz="1400" b="1" dirty="0">
                <a:latin typeface="Courier" charset="0"/>
                <a:ea typeface="Courier" charset="0"/>
                <a:cs typeface="Courier" charset="0"/>
              </a:rPr>
              <a:t> </a:t>
            </a:r>
            <a:r>
              <a:rPr lang="en-US" sz="1400" b="1" dirty="0" smtClean="0">
                <a:solidFill>
                  <a:srgbClr val="002060"/>
                </a:solidFill>
                <a:latin typeface="Courier" charset="0"/>
                <a:ea typeface="Courier" charset="0"/>
                <a:cs typeface="Courier" charset="0"/>
              </a:rPr>
              <a:t>rgb2cmyk_mic_tbb_avx</a:t>
            </a:r>
            <a:r>
              <a:rPr lang="en-US" sz="1400" b="1" dirty="0" smtClean="0">
                <a:latin typeface="Courier" charset="0"/>
                <a:ea typeface="Courier" charset="0"/>
                <a:cs typeface="Courier" charset="0"/>
              </a:rPr>
              <a:t>(</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a:t>
            </a:r>
            <a:r>
              <a:rPr lang="en-US" sz="1400" b="1" dirty="0">
                <a:latin typeface="Courier" charset="0"/>
                <a:ea typeface="Courier" charset="0"/>
                <a:cs typeface="Courier" charset="0"/>
              </a:rPr>
              <a:t>size,</a:t>
            </a:r>
          </a:p>
          <a:p>
            <a:pPr marL="0" lvl="0" indent="0">
              <a:spcBef>
                <a:spcPts val="0"/>
              </a:spcBef>
              <a:buClrTx/>
              <a:buSzTx/>
              <a:buNone/>
            </a:pP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RgbPixel</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CmykPixel</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dst</a:t>
            </a:r>
            <a:r>
              <a:rPr lang="en-US" sz="1400" b="1" dirty="0">
                <a:latin typeface="Courier" charset="0"/>
                <a:ea typeface="Courier" charset="0"/>
                <a:cs typeface="Courier" charset="0"/>
              </a:rPr>
              <a:t>) {</a:t>
            </a:r>
          </a:p>
          <a:p>
            <a:pPr marL="0" lvl="0" indent="0">
              <a:spcBef>
                <a:spcPts val="0"/>
              </a:spcBef>
              <a:buClrTx/>
              <a:buSzTx/>
              <a:buNone/>
            </a:pPr>
            <a:endParaRPr lang="en-US" sz="1400" b="1" dirty="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a:solidFill>
                  <a:srgbClr val="FF0000"/>
                </a:solidFill>
                <a:latin typeface="Courier" charset="0"/>
                <a:ea typeface="Courier" charset="0"/>
                <a:cs typeface="Courier" charset="0"/>
              </a:rPr>
              <a:t>// Pack data into aligned arrays</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lvl="0" indent="0">
              <a:spcBef>
                <a:spcPts val="0"/>
              </a:spcBef>
              <a:buClrTx/>
              <a:buSzTx/>
              <a:buNone/>
            </a:pPr>
            <a:endParaRPr lang="en-US" sz="1400" b="1" dirty="0">
              <a:latin typeface="Courier" charset="0"/>
              <a:ea typeface="Courier" charset="0"/>
              <a:cs typeface="Courier" charset="0"/>
            </a:endParaRPr>
          </a:p>
          <a:p>
            <a:pPr marL="0" lvl="0" indent="0">
              <a:spcBef>
                <a:spcPts val="0"/>
              </a:spcBef>
              <a:buClrTx/>
              <a:buSzTx/>
              <a:buNone/>
            </a:pPr>
            <a:r>
              <a:rPr lang="en-US" sz="1400" b="1" dirty="0">
                <a:solidFill>
                  <a:srgbClr val="FF0000"/>
                </a:solidFill>
                <a:latin typeface="Courier" charset="0"/>
                <a:ea typeface="Courier" charset="0"/>
                <a:cs typeface="Courier" charset="0"/>
              </a:rPr>
              <a:t>  // Parallelize across </a:t>
            </a:r>
            <a:r>
              <a:rPr lang="en-US" sz="1400" b="1" dirty="0" smtClean="0">
                <a:solidFill>
                  <a:srgbClr val="FF0000"/>
                </a:solidFill>
                <a:latin typeface="Courier" charset="0"/>
                <a:ea typeface="Courier" charset="0"/>
                <a:cs typeface="Courier" charset="0"/>
              </a:rPr>
              <a:t>chunks</a:t>
            </a:r>
            <a:endParaRPr lang="en-US" sz="1400" b="1" dirty="0">
              <a:solidFill>
                <a:srgbClr val="FF0000"/>
              </a:solidFill>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err="1">
                <a:solidFill>
                  <a:srgbClr val="00B050"/>
                </a:solidFill>
                <a:latin typeface="Courier" charset="0"/>
                <a:ea typeface="Courier" charset="0"/>
                <a:cs typeface="Courier" charset="0"/>
              </a:rPr>
              <a:t>parallel_for</a:t>
            </a:r>
            <a:r>
              <a:rPr lang="en-US" sz="1400" b="1" dirty="0">
                <a:latin typeface="Courier" charset="0"/>
                <a:ea typeface="Courier" charset="0"/>
                <a:cs typeface="Courier" charset="0"/>
              </a:rPr>
              <a:t> (</a:t>
            </a:r>
          </a:p>
          <a:p>
            <a:pPr marL="0" lvl="0" indent="0">
              <a:spcBef>
                <a:spcPts val="0"/>
              </a:spcBef>
              <a:buClrTx/>
              <a:buSzTx/>
              <a:buNone/>
            </a:pPr>
            <a:r>
              <a:rPr lang="en-US" sz="1400" b="1" dirty="0">
                <a:latin typeface="Courier" charset="0"/>
                <a:ea typeface="Courier" charset="0"/>
                <a:cs typeface="Courier" charset="0"/>
              </a:rPr>
              <a:t>    </a:t>
            </a:r>
            <a:r>
              <a:rPr lang="en-US" sz="1400" b="1" dirty="0">
                <a:solidFill>
                  <a:srgbClr val="3E6EFF"/>
                </a:solidFill>
                <a:latin typeface="Courier" charset="0"/>
                <a:ea typeface="Courier" charset="0"/>
                <a:cs typeface="Courier" charset="0"/>
              </a:rPr>
              <a:t>range</a:t>
            </a:r>
            <a:r>
              <a:rPr lang="en-US" sz="1400" b="1" dirty="0">
                <a:latin typeface="Courier" charset="0"/>
                <a:ea typeface="Courier" charset="0"/>
                <a:cs typeface="Courier" charset="0"/>
              </a:rPr>
              <a:t>(0, </a:t>
            </a:r>
            <a:r>
              <a:rPr lang="en-US" sz="1400" b="1" dirty="0" smtClean="0">
                <a:latin typeface="Courier" charset="0"/>
                <a:ea typeface="Courier" charset="0"/>
                <a:cs typeface="Courier" charset="0"/>
              </a:rPr>
              <a:t>size*NCHUNKS, </a:t>
            </a:r>
            <a:r>
              <a:rPr lang="en-US" sz="1400" b="1" dirty="0">
                <a:latin typeface="Courier" charset="0"/>
                <a:ea typeface="Courier" charset="0"/>
                <a:cs typeface="Courier" charset="0"/>
              </a:rPr>
              <a:t>TASK_SIZE),</a:t>
            </a:r>
          </a:p>
          <a:p>
            <a:pPr marL="0" lvl="0" indent="0">
              <a:spcBef>
                <a:spcPts val="0"/>
              </a:spcBef>
              <a:buClrTx/>
              <a:buSzTx/>
              <a:buNone/>
            </a:pPr>
            <a:r>
              <a:rPr lang="en-US" sz="1400" b="1" dirty="0">
                <a:latin typeface="Courier" charset="0"/>
                <a:ea typeface="Courier" charset="0"/>
                <a:cs typeface="Courier" charset="0"/>
              </a:rPr>
              <a:t>    [&amp;] (</a:t>
            </a:r>
            <a:r>
              <a:rPr lang="en-US" sz="1400" b="1" dirty="0">
                <a:solidFill>
                  <a:srgbClr val="3E6EFF"/>
                </a:solidFill>
                <a:latin typeface="Courier" charset="0"/>
                <a:ea typeface="Courier" charset="0"/>
                <a:cs typeface="Courier" charset="0"/>
              </a:rPr>
              <a:t>range</a:t>
            </a:r>
            <a:r>
              <a:rPr lang="en-US" sz="1400" b="1" dirty="0">
                <a:latin typeface="Courier" charset="0"/>
                <a:ea typeface="Courier" charset="0"/>
                <a:cs typeface="Courier" charset="0"/>
              </a:rPr>
              <a:t> r) {</a:t>
            </a:r>
          </a:p>
          <a:p>
            <a:pPr marL="0" lvl="0" indent="0">
              <a:spcBef>
                <a:spcPts val="0"/>
              </a:spcBef>
              <a:buClrTx/>
              <a:buSzTx/>
              <a:buNone/>
            </a:pPr>
            <a:r>
              <a:rPr lang="en-US" sz="1400" b="1" dirty="0">
                <a:solidFill>
                  <a:srgbClr val="3E6EFF"/>
                </a:solidFill>
                <a:latin typeface="Courier" charset="0"/>
                <a:ea typeface="Courier" charset="0"/>
                <a:cs typeface="Courier" charset="0"/>
              </a:rPr>
              <a:t>    </a:t>
            </a:r>
            <a:r>
              <a:rPr lang="en-US" sz="1400" b="1" dirty="0">
                <a:solidFill>
                  <a:srgbClr val="7030A0"/>
                </a:solidFill>
                <a:latin typeface="Courier" charset="0"/>
                <a:ea typeface="Courier" charset="0"/>
                <a:cs typeface="Courier" charset="0"/>
              </a:rPr>
              <a:t>for</a:t>
            </a:r>
            <a:r>
              <a:rPr lang="en-US" sz="1400" b="1" dirty="0">
                <a:solidFill>
                  <a:srgbClr val="3E6EFF"/>
                </a:solidFill>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int</a:t>
            </a:r>
            <a:r>
              <a:rPr lang="en-US" sz="1400" b="1" dirty="0">
                <a:latin typeface="Courier" charset="0"/>
                <a:ea typeface="Courier" charset="0"/>
                <a:cs typeface="Courier" charset="0"/>
              </a:rPr>
              <a:t> </a:t>
            </a:r>
            <a:r>
              <a:rPr lang="en-US" sz="1400" b="1" dirty="0" err="1" smtClean="0">
                <a:latin typeface="Courier" charset="0"/>
                <a:ea typeface="Courier" charset="0"/>
                <a:cs typeface="Courier" charset="0"/>
              </a:rPr>
              <a:t>ri</a:t>
            </a:r>
            <a:r>
              <a:rPr lang="en-US" sz="1400" b="1" dirty="0" smtClean="0">
                <a:latin typeface="Courier" charset="0"/>
                <a:ea typeface="Courier" charset="0"/>
                <a:cs typeface="Courier" charset="0"/>
              </a:rPr>
              <a:t> </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r.begin</a:t>
            </a:r>
            <a:r>
              <a:rPr lang="en-US" sz="1400" b="1" dirty="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err="1" smtClean="0">
                <a:latin typeface="Courier" charset="0"/>
                <a:ea typeface="Courier" charset="0"/>
                <a:cs typeface="Courier" charset="0"/>
              </a:rPr>
              <a:t>ri</a:t>
            </a:r>
            <a:r>
              <a:rPr lang="en-US" sz="1400" b="1" dirty="0" smtClean="0">
                <a:latin typeface="Courier" charset="0"/>
                <a:ea typeface="Courier" charset="0"/>
                <a:cs typeface="Courier" charset="0"/>
              </a:rPr>
              <a:t> </a:t>
            </a:r>
            <a:r>
              <a:rPr lang="en-US" sz="1400" b="1" dirty="0">
                <a:latin typeface="Courier" charset="0"/>
                <a:ea typeface="Courier" charset="0"/>
                <a:cs typeface="Courier" charset="0"/>
              </a:rPr>
              <a:t>&lt; </a:t>
            </a:r>
            <a:r>
              <a:rPr lang="en-US" sz="1400" b="1" dirty="0" err="1">
                <a:latin typeface="Courier" charset="0"/>
                <a:ea typeface="Courier" charset="0"/>
                <a:cs typeface="Courier" charset="0"/>
              </a:rPr>
              <a:t>r.end</a:t>
            </a:r>
            <a:r>
              <a:rPr lang="en-US" sz="1400" b="1" dirty="0">
                <a:latin typeface="Courier" charset="0"/>
                <a:ea typeface="Courier" charset="0"/>
                <a:cs typeface="Courier" charset="0"/>
              </a:rPr>
              <a:t>(); </a:t>
            </a:r>
            <a:r>
              <a:rPr lang="en-US" sz="1400" b="1" dirty="0" err="1" smtClean="0">
                <a:latin typeface="Courier" charset="0"/>
                <a:ea typeface="Courier" charset="0"/>
                <a:cs typeface="Courier" charset="0"/>
              </a:rPr>
              <a:t>ri</a:t>
            </a:r>
            <a:r>
              <a:rPr lang="en-US" sz="1400" b="1" dirty="0">
                <a:latin typeface="Courier" charset="0"/>
                <a:ea typeface="Courier" charset="0"/>
                <a:cs typeface="Courier" charset="0"/>
              </a:rPr>
              <a:t>++) {</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Calculate chunk offsets</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     = </a:t>
            </a:r>
            <a:r>
              <a:rPr lang="en-US" sz="1400" b="1" dirty="0" err="1" smtClean="0">
                <a:latin typeface="Courier" charset="0"/>
                <a:ea typeface="Courier" charset="0"/>
                <a:cs typeface="Courier" charset="0"/>
              </a:rPr>
              <a:t>ri</a:t>
            </a:r>
            <a:r>
              <a:rPr lang="en-US" sz="1400" b="1" dirty="0" smtClean="0">
                <a:latin typeface="Courier" charset="0"/>
                <a:ea typeface="Courier" charset="0"/>
                <a:cs typeface="Courier" charset="0"/>
              </a:rPr>
              <a:t> / NCHUNKS;</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i_off</a:t>
            </a:r>
            <a:r>
              <a:rPr lang="en-US" sz="1400" b="1" dirty="0" smtClean="0">
                <a:latin typeface="Courier" charset="0"/>
                <a:ea typeface="Courier" charset="0"/>
                <a:cs typeface="Courier" charset="0"/>
              </a:rPr>
              <a:t> = </a:t>
            </a:r>
            <a:r>
              <a:rPr lang="en-US" sz="1400" b="1" dirty="0" err="1" smtClean="0">
                <a:latin typeface="Courier" charset="0"/>
                <a:ea typeface="Courier" charset="0"/>
                <a:cs typeface="Courier" charset="0"/>
              </a:rPr>
              <a:t>ri</a:t>
            </a:r>
            <a:r>
              <a:rPr lang="en-US" sz="1400" b="1" dirty="0" smtClean="0">
                <a:latin typeface="Courier" charset="0"/>
                <a:ea typeface="Courier" charset="0"/>
                <a:cs typeface="Courier" charset="0"/>
              </a:rPr>
              <a:t> % NCHUNKS;</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j_s</a:t>
            </a:r>
            <a:r>
              <a:rPr lang="en-US" sz="1400" b="1" dirty="0" smtClean="0">
                <a:latin typeface="Courier" charset="0"/>
                <a:ea typeface="Courier" charset="0"/>
                <a:cs typeface="Courier" charset="0"/>
              </a:rPr>
              <a:t>   = </a:t>
            </a:r>
            <a:r>
              <a:rPr lang="en-US" sz="1400" b="1" dirty="0" err="1" smtClean="0">
                <a:latin typeface="Courier" charset="0"/>
                <a:ea typeface="Courier" charset="0"/>
                <a:cs typeface="Courier" charset="0"/>
              </a:rPr>
              <a:t>i_off</a:t>
            </a:r>
            <a:r>
              <a:rPr lang="en-US" sz="1400" b="1" dirty="0" smtClean="0">
                <a:latin typeface="Courier" charset="0"/>
                <a:ea typeface="Courier" charset="0"/>
                <a:cs typeface="Courier" charset="0"/>
              </a:rPr>
              <a:t> * CHUNK_SIZE;</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j_e</a:t>
            </a:r>
            <a:r>
              <a:rPr lang="en-US" sz="1400" b="1" dirty="0" smtClean="0">
                <a:latin typeface="Courier" charset="0"/>
                <a:ea typeface="Courier" charset="0"/>
                <a:cs typeface="Courier" charset="0"/>
              </a:rPr>
              <a:t>   = </a:t>
            </a:r>
            <a:r>
              <a:rPr lang="en-US" sz="1400" b="1" dirty="0" err="1" smtClean="0">
                <a:latin typeface="Courier" charset="0"/>
                <a:ea typeface="Courier" charset="0"/>
                <a:cs typeface="Courier" charset="0"/>
              </a:rPr>
              <a:t>j_s</a:t>
            </a:r>
            <a:r>
              <a:rPr lang="en-US" sz="1400" b="1" dirty="0" smtClean="0">
                <a:latin typeface="Courier" charset="0"/>
                <a:ea typeface="Courier" charset="0"/>
                <a:cs typeface="Courier" charset="0"/>
              </a:rPr>
              <a:t> + CHUNK_SIZE;</a:t>
            </a:r>
            <a:endParaRPr lang="en-US" sz="1400" b="1" dirty="0">
              <a:latin typeface="Courier" charset="0"/>
              <a:ea typeface="Courier" charset="0"/>
              <a:cs typeface="Courier" charset="0"/>
            </a:endParaRP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a:solidFill>
                  <a:srgbClr val="FF0000"/>
                </a:solidFill>
                <a:latin typeface="Courier" charset="0"/>
                <a:ea typeface="Courier" charset="0"/>
                <a:cs typeface="Courier" charset="0"/>
              </a:rPr>
              <a:t>// </a:t>
            </a:r>
            <a:r>
              <a:rPr lang="en-US" sz="1400" b="1" dirty="0" err="1">
                <a:solidFill>
                  <a:srgbClr val="FF0000"/>
                </a:solidFill>
                <a:latin typeface="Courier" charset="0"/>
                <a:ea typeface="Courier" charset="0"/>
                <a:cs typeface="Courier" charset="0"/>
              </a:rPr>
              <a:t>Vectorize</a:t>
            </a:r>
            <a:r>
              <a:rPr lang="en-US" sz="1400" b="1" dirty="0">
                <a:solidFill>
                  <a:srgbClr val="FF0000"/>
                </a:solidFill>
                <a:latin typeface="Courier" charset="0"/>
                <a:ea typeface="Courier" charset="0"/>
                <a:cs typeface="Courier" charset="0"/>
              </a:rPr>
              <a:t> within </a:t>
            </a:r>
            <a:r>
              <a:rPr lang="en-US" sz="1400" b="1" dirty="0" smtClean="0">
                <a:solidFill>
                  <a:srgbClr val="FF0000"/>
                </a:solidFill>
                <a:latin typeface="Courier" charset="0"/>
                <a:ea typeface="Courier" charset="0"/>
                <a:cs typeface="Courier" charset="0"/>
              </a:rPr>
              <a:t>a chunk</a:t>
            </a:r>
            <a:endParaRPr lang="en-US" sz="1400" b="1" dirty="0">
              <a:solidFill>
                <a:srgbClr val="FF0000"/>
              </a:solidFill>
              <a:latin typeface="Courier" charset="0"/>
              <a:ea typeface="Courier" charset="0"/>
              <a:cs typeface="Courier" charset="0"/>
            </a:endParaRPr>
          </a:p>
          <a:p>
            <a:pPr marL="0" lvl="0" indent="0">
              <a:spcBef>
                <a:spcPts val="0"/>
              </a:spcBef>
              <a:buClrTx/>
              <a:buSzTx/>
              <a:buNone/>
            </a:pPr>
            <a:r>
              <a:rPr lang="en-US" sz="1400" b="1" dirty="0">
                <a:solidFill>
                  <a:srgbClr val="FFC000"/>
                </a:solidFill>
                <a:latin typeface="Courier" charset="0"/>
                <a:ea typeface="Courier" charset="0"/>
                <a:cs typeface="Courier" charset="0"/>
              </a:rPr>
              <a:t>      </a:t>
            </a:r>
            <a:r>
              <a:rPr lang="en-US" sz="1400" b="1" dirty="0">
                <a:solidFill>
                  <a:srgbClr val="00B050"/>
                </a:solidFill>
                <a:latin typeface="Courier" charset="0"/>
                <a:ea typeface="Courier" charset="0"/>
                <a:cs typeface="Courier" charset="0"/>
              </a:rPr>
              <a:t>#pragma </a:t>
            </a:r>
            <a:r>
              <a:rPr lang="en-US" sz="1400" b="1" dirty="0" err="1">
                <a:solidFill>
                  <a:srgbClr val="00B050"/>
                </a:solidFill>
                <a:latin typeface="Courier" charset="0"/>
                <a:ea typeface="Courier" charset="0"/>
                <a:cs typeface="Courier" charset="0"/>
              </a:rPr>
              <a:t>simd</a:t>
            </a:r>
            <a:r>
              <a:rPr lang="en-US" sz="1400" b="1" dirty="0">
                <a:solidFill>
                  <a:srgbClr val="00B050"/>
                </a:solidFill>
                <a:latin typeface="Courier" charset="0"/>
                <a:ea typeface="Courier" charset="0"/>
                <a:cs typeface="Courier" charset="0"/>
              </a:rPr>
              <a:t> </a:t>
            </a:r>
            <a:r>
              <a:rPr lang="en-US" sz="1400" b="1" dirty="0" err="1">
                <a:solidFill>
                  <a:srgbClr val="00B050"/>
                </a:solidFill>
                <a:latin typeface="Courier" charset="0"/>
                <a:ea typeface="Courier" charset="0"/>
                <a:cs typeface="Courier" charset="0"/>
              </a:rPr>
              <a:t>vlen</a:t>
            </a:r>
            <a:r>
              <a:rPr lang="en-US" sz="1400" b="1" dirty="0">
                <a:solidFill>
                  <a:schemeClr val="tx1"/>
                </a:solidFill>
                <a:latin typeface="Courier" charset="0"/>
                <a:ea typeface="Courier" charset="0"/>
                <a:cs typeface="Courier" charset="0"/>
              </a:rPr>
              <a:t>(SIMD_WIDTH)</a:t>
            </a:r>
          </a:p>
          <a:p>
            <a:pPr marL="0" indent="0">
              <a:spcBef>
                <a:spcPts val="0"/>
              </a:spcBef>
              <a:buClrTx/>
              <a:buSzTx/>
              <a:buNone/>
            </a:pPr>
            <a:r>
              <a:rPr lang="en-US" sz="1400" b="1" dirty="0">
                <a:solidFill>
                  <a:srgbClr val="7030A0"/>
                </a:solidFill>
                <a:latin typeface="Courier" charset="0"/>
                <a:ea typeface="Courier" charset="0"/>
                <a:cs typeface="Courier" charset="0"/>
              </a:rPr>
              <a:t>      for</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int</a:t>
            </a:r>
            <a:r>
              <a:rPr lang="en-US" sz="1400" b="1" dirty="0">
                <a:latin typeface="Courier" charset="0"/>
                <a:ea typeface="Courier" charset="0"/>
                <a:cs typeface="Courier" charset="0"/>
              </a:rPr>
              <a:t> j = </a:t>
            </a:r>
            <a:r>
              <a:rPr lang="en-US" sz="1400" b="1" dirty="0" err="1" smtClean="0">
                <a:latin typeface="Courier" charset="0"/>
                <a:ea typeface="Courier" charset="0"/>
                <a:cs typeface="Courier" charset="0"/>
              </a:rPr>
              <a:t>j_s</a:t>
            </a:r>
            <a:r>
              <a:rPr lang="en-US" sz="1400" b="1" dirty="0" smtClean="0">
                <a:latin typeface="Courier" charset="0"/>
                <a:ea typeface="Courier" charset="0"/>
                <a:cs typeface="Courier" charset="0"/>
              </a:rPr>
              <a:t>; </a:t>
            </a:r>
            <a:r>
              <a:rPr lang="en-US" sz="1400" b="1" dirty="0">
                <a:latin typeface="Courier" charset="0"/>
                <a:ea typeface="Courier" charset="0"/>
                <a:cs typeface="Courier" charset="0"/>
              </a:rPr>
              <a:t>j </a:t>
            </a:r>
            <a:r>
              <a:rPr lang="en-US" sz="1400" b="1" dirty="0" smtClean="0">
                <a:latin typeface="Courier" charset="0"/>
                <a:ea typeface="Courier" charset="0"/>
                <a:cs typeface="Courier" charset="0"/>
              </a:rPr>
              <a:t>&lt; </a:t>
            </a:r>
            <a:r>
              <a:rPr lang="en-US" sz="1400" b="1" dirty="0" err="1" smtClean="0">
                <a:latin typeface="Courier" charset="0"/>
                <a:ea typeface="Courier" charset="0"/>
                <a:cs typeface="Courier" charset="0"/>
              </a:rPr>
              <a:t>j_e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j++</a:t>
            </a:r>
            <a:r>
              <a:rPr lang="en-US" sz="1400" b="1" dirty="0">
                <a:latin typeface="Courier" charset="0"/>
                <a:ea typeface="Courier" charset="0"/>
                <a:cs typeface="Courier" charset="0"/>
              </a:rPr>
              <a:t>) {</a:t>
            </a:r>
          </a:p>
          <a:p>
            <a:pPr mar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indent="0">
              <a:spcBef>
                <a:spcPts val="0"/>
              </a:spcBef>
              <a:buClrTx/>
              <a:buSzTx/>
              <a:buNone/>
            </a:pPr>
            <a:r>
              <a:rPr lang="en-US" sz="1400" b="1" dirty="0" smtClean="0">
                <a:solidFill>
                  <a:srgbClr val="3E6EFF"/>
                </a:solidFill>
                <a:latin typeface="Courier" charset="0"/>
                <a:ea typeface="Courier" charset="0"/>
                <a:cs typeface="Courier" charset="0"/>
              </a:rPr>
              <a:t>        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tmp_y</a:t>
            </a:r>
            <a:r>
              <a:rPr lang="en-US" sz="1400" b="1" dirty="0">
                <a:latin typeface="Courier" charset="0"/>
                <a:ea typeface="Courier" charset="0"/>
                <a:cs typeface="Courier" charset="0"/>
              </a:rPr>
              <a:t> = 255 – </a:t>
            </a:r>
            <a:r>
              <a:rPr lang="en-US" sz="1400" b="1" dirty="0" err="1" smtClean="0">
                <a:latin typeface="Courier" charset="0"/>
                <a:ea typeface="Courier" charset="0"/>
                <a:cs typeface="Courier" charset="0"/>
              </a:rPr>
              <a:t>aligned_b</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][j];</a:t>
            </a:r>
            <a:endParaRPr lang="en-US" sz="1400" b="1" dirty="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a:solidFill>
                  <a:srgbClr val="3E6EFF"/>
                </a:solidFill>
                <a:latin typeface="Courier" charset="0"/>
                <a:ea typeface="Courier" charset="0"/>
                <a:cs typeface="Courier" charset="0"/>
              </a:rPr>
              <a:t>byte</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tmp_k</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min_nobranch</a:t>
            </a:r>
            <a:r>
              <a:rPr lang="en-US" sz="1400" b="1" dirty="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err="1">
                <a:latin typeface="Courier" charset="0"/>
                <a:ea typeface="Courier" charset="0"/>
                <a:cs typeface="Courier" charset="0"/>
              </a:rPr>
              <a:t>tmp_c</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tmp_m</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tmp_y</a:t>
            </a:r>
            <a:r>
              <a:rPr lang="en-US" sz="1400" b="1" dirty="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endParaRPr lang="en-US" sz="1400" b="1" dirty="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p>
          <a:p>
            <a:pPr marL="0" lvl="0" indent="0">
              <a:spcBef>
                <a:spcPts val="0"/>
              </a:spcBef>
              <a:buClrTx/>
              <a:buSzTx/>
              <a:buNone/>
            </a:pPr>
            <a:r>
              <a:rPr lang="en-US" sz="1400" b="1" dirty="0">
                <a:latin typeface="Courier" charset="0"/>
                <a:ea typeface="Courier" charset="0"/>
                <a:cs typeface="Courier" charset="0"/>
              </a:rPr>
              <a:t>    }</a:t>
            </a:r>
          </a:p>
          <a:p>
            <a:pPr marL="0" lvl="0" indent="0">
              <a:spcBef>
                <a:spcPts val="0"/>
              </a:spcBef>
              <a:buClrTx/>
              <a:buSzTx/>
              <a:buNone/>
            </a:pPr>
            <a:r>
              <a:rPr lang="en-US" sz="1400" b="1" dirty="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a:t>
            </a:r>
            <a:endParaRPr lang="en-US" sz="1400" b="1" dirty="0">
              <a:latin typeface="Courier" charset="0"/>
              <a:ea typeface="Courier" charset="0"/>
              <a:cs typeface="Courier" charset="0"/>
            </a:endParaRPr>
          </a:p>
        </p:txBody>
      </p:sp>
      <p:sp>
        <p:nvSpPr>
          <p:cNvPr id="4" name="Slide Number Placeholder 3"/>
          <p:cNvSpPr>
            <a:spLocks noGrp="1"/>
          </p:cNvSpPr>
          <p:nvPr>
            <p:ph type="sldNum" sz="quarter" idx="4"/>
          </p:nvPr>
        </p:nvSpPr>
        <p:spPr/>
        <p:txBody>
          <a:bodyPr/>
          <a:lstStyle/>
          <a:p>
            <a:fld id="{592C423E-8D33-2B4D-9B9F-8C525F5FECA0}" type="slidenum">
              <a:rPr lang="en-US" smtClean="0"/>
              <a:pPr/>
              <a:t>11</a:t>
            </a:fld>
            <a:endParaRPr lang="en-US" dirty="0"/>
          </a:p>
        </p:txBody>
      </p:sp>
      <p:pic>
        <p:nvPicPr>
          <p:cNvPr id="2" name="Picture 1"/>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277792" y="462986"/>
            <a:ext cx="3842167" cy="1478504"/>
          </a:xfrm>
          <a:prstGeom prst="rect">
            <a:avLst/>
          </a:prstGeom>
        </p:spPr>
      </p:pic>
      <p:pic>
        <p:nvPicPr>
          <p:cNvPr id="9" name="Picture 8"/>
          <p:cNvPicPr>
            <a:picLocks noChangeAspect="1"/>
          </p:cNvPicPr>
          <p:nvPr/>
        </p:nvPicPr>
        <p:blipFill>
          <a:blip r:link="rId5">
            <a:extLst>
              <a:ext uri="{28A0092B-C50C-407E-A947-70E740481C1C}">
                <a14:useLocalDpi xmlns:a14="http://schemas.microsoft.com/office/drawing/2010/main" val="0"/>
              </a:ext>
            </a:extLst>
          </a:blip>
          <a:stretch>
            <a:fillRect/>
          </a:stretch>
        </p:blipFill>
        <p:spPr>
          <a:xfrm>
            <a:off x="89383" y="2518211"/>
            <a:ext cx="4216400" cy="4089400"/>
          </a:xfrm>
          <a:prstGeom prst="rect">
            <a:avLst/>
          </a:prstGeom>
        </p:spPr>
      </p:pic>
      <p:pic>
        <p:nvPicPr>
          <p:cNvPr id="10" name="Picture 9"/>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277792" y="2095018"/>
            <a:ext cx="3900670" cy="492317"/>
          </a:xfrm>
          <a:prstGeom prst="rect">
            <a:avLst/>
          </a:prstGeom>
        </p:spPr>
      </p:pic>
      <p:sp>
        <p:nvSpPr>
          <p:cNvPr id="12" name="Rectangle 11"/>
          <p:cNvSpPr/>
          <p:nvPr/>
        </p:nvSpPr>
        <p:spPr>
          <a:xfrm>
            <a:off x="4876431" y="2916820"/>
            <a:ext cx="3874030" cy="11806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992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33103" y="462986"/>
            <a:ext cx="4861367" cy="6395014"/>
          </a:xfrm>
        </p:spPr>
        <p:txBody>
          <a:bodyPr>
            <a:normAutofit lnSpcReduction="10000"/>
          </a:bodyPr>
          <a:lstStyle/>
          <a:p>
            <a:pPr marL="0" lvl="0" indent="0">
              <a:spcBef>
                <a:spcPts val="0"/>
              </a:spcBef>
              <a:buClrTx/>
              <a:buSzTx/>
              <a:buNone/>
            </a:pPr>
            <a:r>
              <a:rPr lang="en-US" sz="1400" b="1" dirty="0" smtClean="0">
                <a:solidFill>
                  <a:srgbClr val="00B050"/>
                </a:solidFill>
                <a:latin typeface="Courier" charset="0"/>
                <a:ea typeface="Courier" charset="0"/>
                <a:cs typeface="Courier" charset="0"/>
              </a:rPr>
              <a:t>__global__</a:t>
            </a:r>
            <a:r>
              <a:rPr lang="en-US" sz="1400" b="1" dirty="0" smtClean="0">
                <a:solidFill>
                  <a:srgbClr val="FFC000"/>
                </a:solidFill>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void</a:t>
            </a:r>
            <a:r>
              <a:rPr lang="en-US" sz="1400" b="1" dirty="0" smtClean="0">
                <a:latin typeface="Courier" charset="0"/>
                <a:ea typeface="Courier" charset="0"/>
                <a:cs typeface="Courier" charset="0"/>
              </a:rPr>
              <a:t> </a:t>
            </a:r>
            <a:r>
              <a:rPr lang="en-US" sz="1400" b="1" dirty="0" smtClean="0">
                <a:solidFill>
                  <a:srgbClr val="002060"/>
                </a:solidFill>
                <a:latin typeface="Courier" charset="0"/>
                <a:ea typeface="Courier" charset="0"/>
                <a:cs typeface="Courier" charset="0"/>
              </a:rPr>
              <a:t>rgb2cmyk_kernel</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a:t>
            </a:r>
            <a:r>
              <a:rPr lang="en-US" sz="1400" b="1" dirty="0" err="1" smtClean="0">
                <a:solidFill>
                  <a:srgbClr val="3E6EFF"/>
                </a:solidFill>
                <a:latin typeface="Courier" charset="0"/>
                <a:ea typeface="Courier" charset="0"/>
                <a:cs typeface="Courier" charset="0"/>
              </a:rPr>
              <a:t>nt</a:t>
            </a:r>
            <a:r>
              <a:rPr lang="en-US" sz="1400" b="1" dirty="0" smtClean="0">
                <a:latin typeface="Courier" charset="0"/>
                <a:ea typeface="Courier" charset="0"/>
                <a:cs typeface="Courier" charset="0"/>
              </a:rPr>
              <a:t> size, </a:t>
            </a:r>
          </a:p>
          <a:p>
            <a:pPr marL="0" lvl="0" indent="0">
              <a:spcBef>
                <a:spcPts val="0"/>
              </a:spcBef>
              <a:buClrTx/>
              <a:buSzTx/>
              <a:buNone/>
            </a:pPr>
            <a:r>
              <a:rPr lang="en-US" sz="1400" b="1" dirty="0">
                <a:solidFill>
                  <a:srgbClr val="3E6EFF"/>
                </a:solidFill>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 byte</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src_r</a:t>
            </a:r>
            <a:r>
              <a:rPr lang="en-US" sz="1400" b="1" dirty="0" smtClean="0">
                <a:latin typeface="Courier" charset="0"/>
                <a:ea typeface="Courier" charset="0"/>
                <a:cs typeface="Courier" charset="0"/>
              </a:rPr>
              <a:t>, ..., byte* </a:t>
            </a:r>
            <a:r>
              <a:rPr lang="en-US" sz="1400" b="1" dirty="0" err="1" smtClean="0">
                <a:latin typeface="Courier" charset="0"/>
                <a:ea typeface="Courier" charset="0"/>
                <a:cs typeface="Courier" charset="0"/>
              </a:rPr>
              <a:t>dst_c</a:t>
            </a:r>
            <a:r>
              <a:rPr lang="en-US" sz="1400" b="1" dirty="0" smtClean="0">
                <a:latin typeface="Courier" charset="0"/>
                <a:ea typeface="Courier" charset="0"/>
                <a:cs typeface="Courier" charset="0"/>
              </a:rPr>
              <a:t>, ...) {</a:t>
            </a:r>
          </a:p>
          <a:p>
            <a:pPr marL="0" lvl="0" indent="0">
              <a:spcBef>
                <a:spcPts val="0"/>
              </a:spcBef>
              <a:buClrTx/>
              <a:buSzTx/>
              <a:buNone/>
            </a:pPr>
            <a:r>
              <a:rPr lang="en-US" sz="1400" b="1" dirty="0">
                <a:solidFill>
                  <a:srgbClr val="FF0000"/>
                </a:solidFill>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 </a:t>
            </a:r>
            <a:r>
              <a:rPr lang="en-US" sz="1400" b="1" dirty="0">
                <a:solidFill>
                  <a:srgbClr val="FF0000"/>
                </a:solidFill>
                <a:latin typeface="Courier" charset="0"/>
                <a:ea typeface="Courier" charset="0"/>
                <a:cs typeface="Courier" charset="0"/>
              </a:rPr>
              <a:t>Calculate index</a:t>
            </a:r>
            <a:endParaRPr lang="en-US" sz="1400" b="1" dirty="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 = </a:t>
            </a:r>
            <a:r>
              <a:rPr lang="en-US" sz="1400" b="1" dirty="0" err="1" smtClean="0">
                <a:latin typeface="Courier" charset="0"/>
                <a:ea typeface="Courier" charset="0"/>
                <a:cs typeface="Courier" charset="0"/>
              </a:rPr>
              <a:t>blkIdx.y</a:t>
            </a:r>
            <a:r>
              <a:rPr lang="en-US" sz="1400" b="1" dirty="0" smtClean="0">
                <a:latin typeface="Courier" charset="0"/>
                <a:ea typeface="Courier" charset="0"/>
                <a:cs typeface="Courier" charset="0"/>
              </a:rPr>
              <a:t> * BSIZE + </a:t>
            </a:r>
            <a:r>
              <a:rPr lang="en-US" sz="1400" b="1" dirty="0" err="1" smtClean="0">
                <a:latin typeface="Courier" charset="0"/>
                <a:ea typeface="Courier" charset="0"/>
                <a:cs typeface="Courier" charset="0"/>
              </a:rPr>
              <a:t>thdIdx.y</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j = </a:t>
            </a:r>
            <a:r>
              <a:rPr lang="en-US" sz="1400" b="1" dirty="0" err="1" smtClean="0">
                <a:latin typeface="Courier" charset="0"/>
                <a:ea typeface="Courier" charset="0"/>
                <a:cs typeface="Courier" charset="0"/>
              </a:rPr>
              <a:t>blkIdx.x</a:t>
            </a:r>
            <a:r>
              <a:rPr lang="en-US" sz="1400" b="1" dirty="0" smtClean="0">
                <a:latin typeface="Courier" charset="0"/>
                <a:ea typeface="Courier" charset="0"/>
                <a:cs typeface="Courier" charset="0"/>
              </a:rPr>
              <a:t> * BSIZE + </a:t>
            </a:r>
            <a:r>
              <a:rPr lang="en-US" sz="1400" b="1" dirty="0" err="1" smtClean="0">
                <a:latin typeface="Courier" charset="0"/>
                <a:ea typeface="Courier" charset="0"/>
                <a:cs typeface="Courier" charset="0"/>
              </a:rPr>
              <a:t>thdIdx.x</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7030A0"/>
                </a:solidFill>
                <a:latin typeface="Courier" charset="0"/>
                <a:ea typeface="Courier" charset="0"/>
                <a:cs typeface="Courier" charset="0"/>
              </a:rPr>
              <a:t>if</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 &gt;= size || j &gt;= size) </a:t>
            </a:r>
            <a:r>
              <a:rPr lang="en-US" sz="1400" b="1" dirty="0" smtClean="0">
                <a:solidFill>
                  <a:srgbClr val="7030A0"/>
                </a:solidFill>
                <a:latin typeface="Courier" charset="0"/>
                <a:ea typeface="Courier" charset="0"/>
                <a:cs typeface="Courier" charset="0"/>
              </a:rPr>
              <a:t>return</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a:t>
            </a:r>
          </a:p>
          <a:p>
            <a:pPr marL="0" lvl="0" indent="0">
              <a:spcBef>
                <a:spcPts val="0"/>
              </a:spcBef>
              <a:buClrTx/>
              <a:buSzTx/>
              <a:buNone/>
            </a:pPr>
            <a:endParaRPr lang="en-US" sz="1400" b="1" dirty="0">
              <a:latin typeface="Courier" charset="0"/>
              <a:ea typeface="Courier" charset="0"/>
              <a:cs typeface="Courier" charset="0"/>
            </a:endParaRPr>
          </a:p>
          <a:p>
            <a:pPr marL="0" lvl="0" indent="0">
              <a:spcBef>
                <a:spcPts val="0"/>
              </a:spcBef>
              <a:buClrTx/>
              <a:buSzTx/>
              <a:buNone/>
            </a:pPr>
            <a:r>
              <a:rPr lang="en-US" sz="1400" b="1" dirty="0">
                <a:solidFill>
                  <a:srgbClr val="3E6EFF"/>
                </a:solidFill>
                <a:latin typeface="Courier" charset="0"/>
                <a:ea typeface="Courier" charset="0"/>
                <a:cs typeface="Courier" charset="0"/>
              </a:rPr>
              <a:t>void</a:t>
            </a:r>
            <a:r>
              <a:rPr lang="en-US" sz="1400" b="1" dirty="0">
                <a:latin typeface="Courier" charset="0"/>
                <a:ea typeface="Courier" charset="0"/>
                <a:cs typeface="Courier" charset="0"/>
              </a:rPr>
              <a:t> </a:t>
            </a:r>
            <a:r>
              <a:rPr lang="en-US" sz="1400" b="1" dirty="0" smtClean="0">
                <a:solidFill>
                  <a:srgbClr val="002060"/>
                </a:solidFill>
                <a:latin typeface="Courier" charset="0"/>
                <a:ea typeface="Courier" charset="0"/>
                <a:cs typeface="Courier" charset="0"/>
              </a:rPr>
              <a:t>rgb2cmyk_gpgpu_cuda</a:t>
            </a:r>
            <a:r>
              <a:rPr lang="en-US" sz="1400" b="1" dirty="0" smtClean="0">
                <a:latin typeface="Courier" charset="0"/>
                <a:ea typeface="Courier" charset="0"/>
                <a:cs typeface="Courier" charset="0"/>
              </a:rPr>
              <a:t>(</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a:t>
            </a:r>
            <a:r>
              <a:rPr lang="en-US" sz="1400" b="1" dirty="0">
                <a:latin typeface="Courier" charset="0"/>
                <a:ea typeface="Courier" charset="0"/>
                <a:cs typeface="Courier" charset="0"/>
              </a:rPr>
              <a:t>size,</a:t>
            </a:r>
          </a:p>
          <a:p>
            <a:pPr marL="0" lvl="0" indent="0">
              <a:spcBef>
                <a:spcPts val="0"/>
              </a:spcBef>
              <a:buClrTx/>
              <a:buSzTx/>
              <a:buNone/>
            </a:pP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RgbPixel</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CmykPixel</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dst</a:t>
            </a: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Allocate device memory, copy data</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src_r</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d_src_r</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unpack_arrays</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src</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src_r</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src_g</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src_b</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00B050"/>
                </a:solidFill>
                <a:latin typeface="Courier" charset="0"/>
                <a:ea typeface="Courier" charset="0"/>
                <a:cs typeface="Courier" charset="0"/>
              </a:rPr>
              <a:t>cudaMalloc</a:t>
            </a:r>
            <a:r>
              <a:rPr lang="en-US" sz="1400" b="1" dirty="0" smtClean="0">
                <a:latin typeface="Courier" charset="0"/>
                <a:ea typeface="Courier" charset="0"/>
                <a:cs typeface="Courier" charset="0"/>
              </a:rPr>
              <a:t>((</a:t>
            </a:r>
            <a:r>
              <a:rPr lang="en-US" sz="1400" b="1" dirty="0" smtClean="0">
                <a:solidFill>
                  <a:srgbClr val="3E6EFF"/>
                </a:solidFill>
                <a:latin typeface="Courier" charset="0"/>
                <a:ea typeface="Courier" charset="0"/>
                <a:cs typeface="Courier" charset="0"/>
              </a:rPr>
              <a:t>void</a:t>
            </a:r>
            <a:r>
              <a:rPr lang="en-US" sz="1400" b="1" dirty="0" smtClean="0">
                <a:latin typeface="Courier" charset="0"/>
                <a:ea typeface="Courier" charset="0"/>
                <a:cs typeface="Courier" charset="0"/>
              </a:rPr>
              <a:t>**)&amp;</a:t>
            </a:r>
            <a:r>
              <a:rPr lang="en-US" sz="1400" b="1" dirty="0" err="1" smtClean="0">
                <a:latin typeface="Courier" charset="0"/>
                <a:ea typeface="Courier" charset="0"/>
                <a:cs typeface="Courier" charset="0"/>
              </a:rPr>
              <a:t>d_src_r</a:t>
            </a:r>
            <a:r>
              <a:rPr lang="en-US" sz="1400" b="1" dirty="0" smtClean="0">
                <a:latin typeface="Courier" charset="0"/>
                <a:ea typeface="Courier" charset="0"/>
                <a:cs typeface="Courier" charset="0"/>
              </a:rPr>
              <a:t>, NBYTES);</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00B050"/>
                </a:solidFill>
                <a:latin typeface="Courier" charset="0"/>
                <a:ea typeface="Courier" charset="0"/>
                <a:cs typeface="Courier" charset="0"/>
              </a:rPr>
              <a:t>cudaMemcpy</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d_src_r</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src_r</a:t>
            </a:r>
            <a:r>
              <a:rPr lang="en-US" sz="1400" b="1" dirty="0" smtClean="0">
                <a:latin typeface="Courier" charset="0"/>
                <a:ea typeface="Courier" charset="0"/>
                <a:cs typeface="Courier" charset="0"/>
              </a:rPr>
              <a:t>, NBYTES, </a:t>
            </a:r>
            <a:r>
              <a:rPr lang="en-US" sz="1400" b="1" dirty="0" err="1" smtClean="0">
                <a:solidFill>
                  <a:srgbClr val="00B050"/>
                </a:solidFill>
                <a:latin typeface="Courier" charset="0"/>
                <a:ea typeface="Courier" charset="0"/>
                <a:cs typeface="Courier" charset="0"/>
              </a:rPr>
              <a:t>HtoD</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Invoke kernel on device</a:t>
            </a:r>
            <a:endParaRPr lang="en-US" sz="1400" b="1" dirty="0">
              <a:solidFill>
                <a:srgbClr val="FF0000"/>
              </a:solidFill>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rgb2cmyk_kernel</a:t>
            </a:r>
            <a:r>
              <a:rPr lang="en-US" sz="1400" b="1" dirty="0" smtClean="0">
                <a:solidFill>
                  <a:srgbClr val="00B050"/>
                </a:solidFill>
                <a:latin typeface="Courier" charset="0"/>
                <a:ea typeface="Courier" charset="0"/>
                <a:cs typeface="Courier" charset="0"/>
              </a:rPr>
              <a:t>&lt;&lt;&lt;</a:t>
            </a:r>
            <a:r>
              <a:rPr lang="en-US" sz="1400" b="1" dirty="0" err="1" smtClean="0">
                <a:latin typeface="Courier" charset="0"/>
                <a:ea typeface="Courier" charset="0"/>
                <a:cs typeface="Courier" charset="0"/>
              </a:rPr>
              <a:t>grid,block</a:t>
            </a:r>
            <a:r>
              <a:rPr lang="en-US" sz="1400" b="1" dirty="0" smtClean="0">
                <a:solidFill>
                  <a:srgbClr val="00B050"/>
                </a:solidFill>
                <a:latin typeface="Courier" charset="0"/>
                <a:ea typeface="Courier" charset="0"/>
                <a:cs typeface="Courier" charset="0"/>
              </a:rPr>
              <a:t>&gt;&gt;&gt;</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size, </a:t>
            </a:r>
            <a:r>
              <a:rPr lang="en-US" sz="1400" b="1" dirty="0" err="1" smtClean="0">
                <a:latin typeface="Courier" charset="0"/>
                <a:ea typeface="Courier" charset="0"/>
                <a:cs typeface="Courier" charset="0"/>
              </a:rPr>
              <a:t>d_src_r</a:t>
            </a:r>
            <a:r>
              <a:rPr lang="en-US" sz="1400" b="1" dirty="0" smtClean="0">
                <a:latin typeface="Courier" charset="0"/>
                <a:ea typeface="Courier" charset="0"/>
                <a:cs typeface="Courier" charset="0"/>
              </a:rPr>
              <a:t>, ..., </a:t>
            </a:r>
            <a:r>
              <a:rPr lang="en-US" sz="1400" b="1" dirty="0" err="1" smtClean="0">
                <a:latin typeface="Courier" charset="0"/>
                <a:ea typeface="Courier" charset="0"/>
                <a:cs typeface="Courier" charset="0"/>
              </a:rPr>
              <a:t>d_dst_c</a:t>
            </a:r>
            <a:r>
              <a:rPr lang="en-US" sz="1400" b="1" dirty="0" smtClean="0">
                <a:latin typeface="Courier" charset="0"/>
                <a:ea typeface="Courier" charset="0"/>
                <a:cs typeface="Courier" charset="0"/>
              </a:rPr>
              <a:t>, ...);</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Copy results to output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00B050"/>
                </a:solidFill>
                <a:latin typeface="Courier" charset="0"/>
                <a:ea typeface="Courier" charset="0"/>
                <a:cs typeface="Courier" charset="0"/>
              </a:rPr>
              <a:t>cudaMemcpy</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dst_c</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d_dst_c</a:t>
            </a:r>
            <a:r>
              <a:rPr lang="en-US" sz="1400" b="1" dirty="0" smtClean="0">
                <a:latin typeface="Courier" charset="0"/>
                <a:ea typeface="Courier" charset="0"/>
                <a:cs typeface="Courier" charset="0"/>
              </a:rPr>
              <a:t>, NBYTES, </a:t>
            </a:r>
            <a:r>
              <a:rPr lang="en-US" sz="1400" b="1" dirty="0" err="1" smtClean="0">
                <a:solidFill>
                  <a:srgbClr val="00B050"/>
                </a:solidFill>
                <a:latin typeface="Courier" charset="0"/>
                <a:ea typeface="Courier" charset="0"/>
                <a:cs typeface="Courier" charset="0"/>
              </a:rPr>
              <a:t>DtoH</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endParaRPr lang="en-US" sz="1400" b="1" dirty="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pack_arrays</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dst</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dst_c</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dst_m</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dst_y</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dst_k</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a:t>
            </a:r>
          </a:p>
        </p:txBody>
      </p:sp>
      <p:sp>
        <p:nvSpPr>
          <p:cNvPr id="4" name="Slide Number Placeholder 3"/>
          <p:cNvSpPr>
            <a:spLocks noGrp="1"/>
          </p:cNvSpPr>
          <p:nvPr>
            <p:ph type="sldNum" sz="quarter" idx="4"/>
          </p:nvPr>
        </p:nvSpPr>
        <p:spPr/>
        <p:txBody>
          <a:bodyPr/>
          <a:lstStyle/>
          <a:p>
            <a:fld id="{592C423E-8D33-2B4D-9B9F-8C525F5FECA0}" type="slidenum">
              <a:rPr lang="en-US" smtClean="0"/>
              <a:pPr/>
              <a:t>12</a:t>
            </a:fld>
            <a:endParaRPr lang="en-US" dirty="0"/>
          </a:p>
        </p:txBody>
      </p:sp>
      <p:pic>
        <p:nvPicPr>
          <p:cNvPr id="5" name="Picture 4"/>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277792" y="462986"/>
            <a:ext cx="3842167" cy="1478504"/>
          </a:xfrm>
          <a:prstGeom prst="rect">
            <a:avLst/>
          </a:prstGeom>
        </p:spPr>
      </p:pic>
      <p:pic>
        <p:nvPicPr>
          <p:cNvPr id="6" name="Picture 5"/>
          <p:cNvPicPr>
            <a:picLocks noChangeAspect="1"/>
          </p:cNvPicPr>
          <p:nvPr/>
        </p:nvPicPr>
        <p:blipFill>
          <a:blip r:link="rId5">
            <a:extLst>
              <a:ext uri="{28A0092B-C50C-407E-A947-70E740481C1C}">
                <a14:useLocalDpi xmlns:a14="http://schemas.microsoft.com/office/drawing/2010/main" val="0"/>
              </a:ext>
            </a:extLst>
          </a:blip>
          <a:stretch>
            <a:fillRect/>
          </a:stretch>
        </p:blipFill>
        <p:spPr>
          <a:xfrm>
            <a:off x="89383" y="2518211"/>
            <a:ext cx="4216400" cy="4089400"/>
          </a:xfrm>
          <a:prstGeom prst="rect">
            <a:avLst/>
          </a:prstGeom>
        </p:spPr>
      </p:pic>
      <p:pic>
        <p:nvPicPr>
          <p:cNvPr id="10" name="Picture 9"/>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277792" y="2095018"/>
            <a:ext cx="3900670" cy="492317"/>
          </a:xfrm>
          <a:prstGeom prst="rect">
            <a:avLst/>
          </a:prstGeom>
        </p:spPr>
      </p:pic>
      <p:sp>
        <p:nvSpPr>
          <p:cNvPr id="7" name="Rectangle 6"/>
          <p:cNvSpPr/>
          <p:nvPr/>
        </p:nvSpPr>
        <p:spPr>
          <a:xfrm>
            <a:off x="4618927" y="2777156"/>
            <a:ext cx="4420901" cy="16327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618927" y="5230989"/>
            <a:ext cx="4420901" cy="11119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618927" y="4437234"/>
            <a:ext cx="4420901" cy="7937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303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Takeaways</a:t>
            </a:r>
            <a:endParaRPr lang="en-US" dirty="0"/>
          </a:p>
        </p:txBody>
      </p:sp>
      <p:sp>
        <p:nvSpPr>
          <p:cNvPr id="3" name="Content Placeholder 2"/>
          <p:cNvSpPr>
            <a:spLocks noGrp="1"/>
          </p:cNvSpPr>
          <p:nvPr>
            <p:ph idx="1"/>
          </p:nvPr>
        </p:nvSpPr>
        <p:spPr>
          <a:xfrm>
            <a:off x="457200" y="1095375"/>
            <a:ext cx="8559478" cy="1983492"/>
          </a:xfrm>
        </p:spPr>
        <p:txBody>
          <a:bodyPr>
            <a:normAutofit/>
          </a:bodyPr>
          <a:lstStyle/>
          <a:p>
            <a:pPr marL="457200" indent="-457200">
              <a:buFont typeface="+mj-lt"/>
              <a:buAutoNum type="arabicPeriod"/>
            </a:pPr>
            <a:r>
              <a:rPr lang="en-US" dirty="0" smtClean="0"/>
              <a:t>Most platforms have low productivity (except CMP-TBB)</a:t>
            </a:r>
          </a:p>
          <a:p>
            <a:pPr marL="457200" indent="-457200">
              <a:buFont typeface="+mj-lt"/>
              <a:buAutoNum type="arabicPeriod"/>
            </a:pPr>
            <a:r>
              <a:rPr lang="en-US" dirty="0" smtClean="0"/>
              <a:t>Low portability even using the same SW framework</a:t>
            </a:r>
          </a:p>
          <a:p>
            <a:pPr marL="457200" indent="-457200">
              <a:buFont typeface="+mj-lt"/>
              <a:buAutoNum type="arabicPeriod"/>
            </a:pPr>
            <a:r>
              <a:rPr lang="en-US" dirty="0" smtClean="0"/>
              <a:t>Inter-core </a:t>
            </a:r>
            <a:r>
              <a:rPr lang="en-US" dirty="0" smtClean="0"/>
              <a:t>* intra-core parallelism != multiplicative effect</a:t>
            </a:r>
          </a:p>
          <a:p>
            <a:pPr marL="457200" indent="-457200">
              <a:buFont typeface="+mj-lt"/>
              <a:buAutoNum type="arabicPeriod"/>
            </a:pPr>
            <a:r>
              <a:rPr lang="en-US" dirty="0" smtClean="0"/>
              <a:t>Performance on irregular apps not resource-proportional</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13</a:t>
            </a:fld>
            <a:endParaRPr lang="en-US" dirty="0"/>
          </a:p>
        </p:txBody>
      </p:sp>
      <p:sp>
        <p:nvSpPr>
          <p:cNvPr id="6" name="Rectangle 5"/>
          <p:cNvSpPr/>
          <p:nvPr/>
        </p:nvSpPr>
        <p:spPr>
          <a:xfrm>
            <a:off x="231494" y="2395958"/>
            <a:ext cx="8785184" cy="555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1494" y="1965238"/>
            <a:ext cx="8785184" cy="555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31494" y="1519667"/>
            <a:ext cx="8785184" cy="555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31494" y="973304"/>
            <a:ext cx="8785184" cy="555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5"/>
          <p:cNvSpPr txBox="1">
            <a:spLocks/>
          </p:cNvSpPr>
          <p:nvPr/>
        </p:nvSpPr>
        <p:spPr>
          <a:xfrm>
            <a:off x="457200" y="3576902"/>
            <a:ext cx="8686800" cy="2414285"/>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rgbClr val="4D4F53"/>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rgbClr val="4D4F53"/>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rgbClr val="4D4F53"/>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rgbClr val="4D4F53"/>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rgbClr val="4D4F53"/>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a:lnSpc>
                <a:spcPct val="150000"/>
              </a:lnSpc>
            </a:pPr>
            <a:r>
              <a:rPr lang="en-US" b="1" dirty="0" smtClean="0"/>
              <a:t>Productivity</a:t>
            </a:r>
            <a:r>
              <a:rPr lang="en-US" dirty="0" smtClean="0"/>
              <a:t> of TBB for all inter-/intra-core parallelism</a:t>
            </a:r>
          </a:p>
          <a:p>
            <a:pPr>
              <a:lnSpc>
                <a:spcPct val="150000"/>
              </a:lnSpc>
            </a:pPr>
            <a:r>
              <a:rPr lang="en-US" b="1" dirty="0" smtClean="0"/>
              <a:t>Portability</a:t>
            </a:r>
            <a:r>
              <a:rPr lang="en-US" dirty="0" smtClean="0"/>
              <a:t> that allows single implementation on all targets</a:t>
            </a:r>
          </a:p>
          <a:p>
            <a:pPr>
              <a:lnSpc>
                <a:spcPct val="150000"/>
              </a:lnSpc>
            </a:pPr>
            <a:r>
              <a:rPr lang="en-US" dirty="0" smtClean="0"/>
              <a:t>Better guarantee of high </a:t>
            </a:r>
            <a:r>
              <a:rPr lang="en-US" b="1" dirty="0" smtClean="0"/>
              <a:t>performance</a:t>
            </a:r>
            <a:r>
              <a:rPr lang="en-US" dirty="0" smtClean="0"/>
              <a:t> on regular/irregular</a:t>
            </a:r>
            <a:endParaRPr lang="en-US" dirty="0"/>
          </a:p>
        </p:txBody>
      </p:sp>
      <p:sp>
        <p:nvSpPr>
          <p:cNvPr id="11" name="Rectangle 10"/>
          <p:cNvSpPr/>
          <p:nvPr/>
        </p:nvSpPr>
        <p:spPr>
          <a:xfrm>
            <a:off x="231494" y="3576902"/>
            <a:ext cx="8785184" cy="1967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0217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Overview</a:t>
            </a:r>
            <a:endParaRPr lang="en-US" dirty="0"/>
          </a:p>
        </p:txBody>
      </p:sp>
      <p:sp>
        <p:nvSpPr>
          <p:cNvPr id="3" name="Content Placeholder 2"/>
          <p:cNvSpPr>
            <a:spLocks noGrp="1"/>
          </p:cNvSpPr>
          <p:nvPr>
            <p:ph idx="1"/>
          </p:nvPr>
        </p:nvSpPr>
        <p:spPr>
          <a:xfrm>
            <a:off x="4525701" y="1250065"/>
            <a:ext cx="4398943" cy="4988689"/>
          </a:xfrm>
        </p:spPr>
        <p:txBody>
          <a:bodyPr>
            <a:noAutofit/>
          </a:bodyPr>
          <a:lstStyle/>
          <a:p>
            <a:pPr>
              <a:lnSpc>
                <a:spcPct val="150000"/>
              </a:lnSpc>
            </a:pPr>
            <a:r>
              <a:rPr lang="en-US" sz="2800" dirty="0" smtClean="0">
                <a:solidFill>
                  <a:schemeClr val="bg1">
                    <a:lumMod val="85000"/>
                  </a:schemeClr>
                </a:solidFill>
              </a:rPr>
              <a:t>App Dev Case Study</a:t>
            </a:r>
            <a:endParaRPr lang="en-US" sz="2800" dirty="0" smtClean="0">
              <a:solidFill>
                <a:schemeClr val="bg1">
                  <a:lumMod val="85000"/>
                </a:schemeClr>
              </a:solidFill>
            </a:endParaRPr>
          </a:p>
          <a:p>
            <a:pPr>
              <a:lnSpc>
                <a:spcPct val="150000"/>
              </a:lnSpc>
            </a:pPr>
            <a:r>
              <a:rPr lang="en-US" sz="2800" dirty="0" smtClean="0"/>
              <a:t>LTA Software</a:t>
            </a:r>
          </a:p>
          <a:p>
            <a:pPr>
              <a:lnSpc>
                <a:spcPct val="150000"/>
              </a:lnSpc>
            </a:pPr>
            <a:r>
              <a:rPr lang="en-US" sz="2800" dirty="0" smtClean="0"/>
              <a:t>LTA Hardware</a:t>
            </a:r>
          </a:p>
          <a:p>
            <a:pPr>
              <a:lnSpc>
                <a:spcPct val="150000"/>
              </a:lnSpc>
            </a:pPr>
            <a:r>
              <a:rPr lang="en-US" sz="2800" dirty="0" smtClean="0"/>
              <a:t>LTA Evaluation</a:t>
            </a:r>
          </a:p>
          <a:p>
            <a:pPr>
              <a:lnSpc>
                <a:spcPct val="150000"/>
              </a:lnSpc>
            </a:pPr>
            <a:r>
              <a:rPr lang="en-US" sz="2800" dirty="0" smtClean="0"/>
              <a:t>Related Works</a:t>
            </a:r>
          </a:p>
          <a:p>
            <a:pPr>
              <a:lnSpc>
                <a:spcPct val="150000"/>
              </a:lnSpc>
            </a:pPr>
            <a:r>
              <a:rPr lang="en-US" sz="2800" dirty="0" smtClean="0"/>
              <a:t>Conclusions</a:t>
            </a:r>
            <a:endParaRPr lang="en-US" sz="28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14</a:t>
            </a:fld>
            <a:endParaRPr lang="en-US" dirty="0"/>
          </a:p>
        </p:txBody>
      </p:sp>
      <p:grpSp>
        <p:nvGrpSpPr>
          <p:cNvPr id="9" name="Group 8"/>
          <p:cNvGrpSpPr/>
          <p:nvPr/>
        </p:nvGrpSpPr>
        <p:grpSpPr>
          <a:xfrm>
            <a:off x="933174" y="1249392"/>
            <a:ext cx="2835505" cy="4989361"/>
            <a:chOff x="933174" y="1249392"/>
            <a:chExt cx="2835505" cy="4989361"/>
          </a:xfrm>
        </p:grpSpPr>
        <p:pic>
          <p:nvPicPr>
            <p:cNvPr id="5" name="Picture 4"/>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949124" y="1249392"/>
              <a:ext cx="2819554" cy="1084993"/>
            </a:xfrm>
            <a:prstGeom prst="rect">
              <a:avLst/>
            </a:prstGeom>
          </p:spPr>
        </p:pic>
        <p:pic>
          <p:nvPicPr>
            <p:cNvPr id="7" name="Picture 6"/>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933174" y="2458402"/>
              <a:ext cx="2835505" cy="2414985"/>
            </a:xfrm>
            <a:prstGeom prst="rect">
              <a:avLst/>
            </a:prstGeom>
          </p:spPr>
        </p:pic>
        <p:pic>
          <p:nvPicPr>
            <p:cNvPr id="8" name="Picture 7"/>
            <p:cNvPicPr>
              <a:picLocks noChangeAspect="1"/>
            </p:cNvPicPr>
            <p:nvPr/>
          </p:nvPicPr>
          <p:blipFill>
            <a:blip r:embed="rId7" r:link="rId8">
              <a:extLst>
                <a:ext uri="{28A0092B-C50C-407E-A947-70E740481C1C}">
                  <a14:useLocalDpi xmlns:a14="http://schemas.microsoft.com/office/drawing/2010/main" val="0"/>
                </a:ext>
              </a:extLst>
            </a:blip>
            <a:stretch>
              <a:fillRect/>
            </a:stretch>
          </p:blipFill>
          <p:spPr>
            <a:xfrm>
              <a:off x="984578" y="4997405"/>
              <a:ext cx="2784101" cy="1241348"/>
            </a:xfrm>
            <a:prstGeom prst="rect">
              <a:avLst/>
            </a:prstGeom>
          </p:spPr>
        </p:pic>
      </p:grpSp>
    </p:spTree>
    <p:extLst>
      <p:ext uri="{BB962C8B-B14F-4D97-AF65-F5344CB8AC3E}">
        <p14:creationId xmlns:p14="http://schemas.microsoft.com/office/powerpoint/2010/main" val="54919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Loop-Task Parallelism</a:t>
            </a:r>
            <a:endParaRPr lang="en-US" dirty="0"/>
          </a:p>
        </p:txBody>
      </p:sp>
      <p:sp>
        <p:nvSpPr>
          <p:cNvPr id="3" name="Content Placeholder 2"/>
          <p:cNvSpPr>
            <a:spLocks noGrp="1"/>
          </p:cNvSpPr>
          <p:nvPr>
            <p:ph idx="1"/>
          </p:nvPr>
        </p:nvSpPr>
        <p:spPr>
          <a:xfrm>
            <a:off x="457200" y="1095374"/>
            <a:ext cx="8229600" cy="956461"/>
          </a:xfrm>
        </p:spPr>
        <p:txBody>
          <a:bodyPr>
            <a:normAutofit/>
          </a:bodyPr>
          <a:lstStyle/>
          <a:p>
            <a:r>
              <a:rPr lang="en-US" dirty="0" smtClean="0"/>
              <a:t>Form of task parallelism exposed by </a:t>
            </a:r>
            <a:r>
              <a:rPr lang="en-US" dirty="0" err="1" smtClean="0">
                <a:latin typeface="Courier" charset="0"/>
                <a:ea typeface="Courier" charset="0"/>
                <a:cs typeface="Courier" charset="0"/>
              </a:rPr>
              <a:t>parallel_for</a:t>
            </a:r>
            <a:endParaRPr lang="en-US" dirty="0" smtClean="0">
              <a:latin typeface="Courier" charset="0"/>
              <a:ea typeface="Courier" charset="0"/>
              <a:cs typeface="Courier" charset="0"/>
            </a:endParaRPr>
          </a:p>
          <a:p>
            <a:pPr lvl="1"/>
            <a:r>
              <a:rPr lang="en-US" dirty="0" smtClean="0"/>
              <a:t>Variability across loop iterations due to data-dependent branches</a:t>
            </a:r>
          </a:p>
        </p:txBody>
      </p:sp>
      <p:pic>
        <p:nvPicPr>
          <p:cNvPr id="5" name="Picture 4"/>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176440" y="2912632"/>
            <a:ext cx="6590173" cy="654653"/>
          </a:xfrm>
          <a:prstGeom prst="rect">
            <a:avLst/>
          </a:prstGeom>
        </p:spPr>
      </p:pic>
      <p:sp>
        <p:nvSpPr>
          <p:cNvPr id="11" name="Content Placeholder 2"/>
          <p:cNvSpPr txBox="1">
            <a:spLocks/>
          </p:cNvSpPr>
          <p:nvPr/>
        </p:nvSpPr>
        <p:spPr>
          <a:xfrm>
            <a:off x="457200" y="2326237"/>
            <a:ext cx="8229600" cy="766008"/>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rgbClr val="4D4F53"/>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rgbClr val="4D4F53"/>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rgbClr val="4D4F53"/>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rgbClr val="4D4F53"/>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rgbClr val="4D4F53"/>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smtClean="0"/>
              <a:t>Encode </a:t>
            </a:r>
            <a:r>
              <a:rPr lang="en-US" b="1" i="1" dirty="0" smtClean="0">
                <a:solidFill>
                  <a:srgbClr val="FF0000"/>
                </a:solidFill>
              </a:rPr>
              <a:t>loop-tasks</a:t>
            </a:r>
            <a:r>
              <a:rPr lang="en-US" dirty="0" smtClean="0"/>
              <a:t> as a four-tuple:</a:t>
            </a:r>
            <a:endParaRPr lang="en-US" dirty="0"/>
          </a:p>
        </p:txBody>
      </p:sp>
      <p:sp>
        <p:nvSpPr>
          <p:cNvPr id="12" name="Content Placeholder 2"/>
          <p:cNvSpPr txBox="1">
            <a:spLocks/>
          </p:cNvSpPr>
          <p:nvPr/>
        </p:nvSpPr>
        <p:spPr>
          <a:xfrm>
            <a:off x="1388961" y="4008416"/>
            <a:ext cx="6956386" cy="2172465"/>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rgbClr val="4D4F53"/>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rgbClr val="4D4F53"/>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rgbClr val="4D4F53"/>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rgbClr val="4D4F53"/>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rgbClr val="4D4F53"/>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lvl="0" indent="0">
              <a:spcBef>
                <a:spcPts val="0"/>
              </a:spcBef>
              <a:buClrTx/>
              <a:buSzTx/>
              <a:buNone/>
            </a:pPr>
            <a:r>
              <a:rPr lang="en-US" sz="2000" dirty="0" err="1">
                <a:latin typeface="Courier" charset="0"/>
                <a:ea typeface="Courier" charset="0"/>
                <a:cs typeface="Courier" charset="0"/>
              </a:rPr>
              <a:t>lta</a:t>
            </a:r>
            <a:r>
              <a:rPr lang="en-US" sz="2000" dirty="0">
                <a:latin typeface="Courier" charset="0"/>
                <a:ea typeface="Courier" charset="0"/>
                <a:cs typeface="Courier" charset="0"/>
              </a:rPr>
              <a:t>::</a:t>
            </a:r>
            <a:r>
              <a:rPr lang="en-US" sz="2000" dirty="0" err="1">
                <a:latin typeface="Courier" charset="0"/>
                <a:ea typeface="Courier" charset="0"/>
                <a:cs typeface="Courier" charset="0"/>
              </a:rPr>
              <a:t>parallel_for</a:t>
            </a:r>
            <a:r>
              <a:rPr lang="en-US" sz="2000" dirty="0">
                <a:latin typeface="Courier" charset="0"/>
                <a:ea typeface="Courier" charset="0"/>
                <a:cs typeface="Courier" charset="0"/>
              </a:rPr>
              <a:t>(0, size, [&amp;](</a:t>
            </a:r>
            <a:r>
              <a:rPr lang="en-US" sz="2000" dirty="0" err="1">
                <a:latin typeface="Courier" charset="0"/>
                <a:ea typeface="Courier" charset="0"/>
                <a:cs typeface="Courier" charset="0"/>
              </a:rPr>
              <a:t>int</a:t>
            </a:r>
            <a:r>
              <a:rPr lang="en-US" sz="2000" dirty="0">
                <a:latin typeface="Courier" charset="0"/>
                <a:ea typeface="Courier" charset="0"/>
                <a:cs typeface="Courier" charset="0"/>
              </a:rPr>
              <a:t> </a:t>
            </a:r>
            <a:r>
              <a:rPr lang="en-US" sz="2000" dirty="0" err="1">
                <a:latin typeface="Courier" charset="0"/>
                <a:ea typeface="Courier" charset="0"/>
                <a:cs typeface="Courier" charset="0"/>
              </a:rPr>
              <a:t>i</a:t>
            </a:r>
            <a:r>
              <a:rPr lang="en-US" sz="2000" dirty="0">
                <a:latin typeface="Courier" charset="0"/>
                <a:ea typeface="Courier" charset="0"/>
                <a:cs typeface="Courier" charset="0"/>
              </a:rPr>
              <a:t>) {</a:t>
            </a:r>
          </a:p>
          <a:p>
            <a:pPr marL="0" lvl="0" indent="0">
              <a:spcBef>
                <a:spcPts val="0"/>
              </a:spcBef>
              <a:buClrTx/>
              <a:buSzTx/>
              <a:buNone/>
            </a:pPr>
            <a:r>
              <a:rPr lang="en-US" sz="2000" dirty="0">
                <a:latin typeface="Courier" charset="0"/>
                <a:ea typeface="Courier" charset="0"/>
                <a:cs typeface="Courier" charset="0"/>
              </a:rPr>
              <a:t>  if (</a:t>
            </a:r>
            <a:r>
              <a:rPr lang="en-US" sz="2000" dirty="0" err="1">
                <a:latin typeface="Courier" charset="0"/>
                <a:ea typeface="Courier" charset="0"/>
                <a:cs typeface="Courier" charset="0"/>
              </a:rPr>
              <a:t>src</a:t>
            </a:r>
            <a:r>
              <a:rPr lang="en-US" sz="2000" dirty="0">
                <a:latin typeface="Courier" charset="0"/>
                <a:ea typeface="Courier" charset="0"/>
                <a:cs typeface="Courier" charset="0"/>
              </a:rPr>
              <a:t>[</a:t>
            </a:r>
            <a:r>
              <a:rPr lang="en-US" sz="2000" dirty="0" err="1">
                <a:latin typeface="Courier" charset="0"/>
                <a:ea typeface="Courier" charset="0"/>
                <a:cs typeface="Courier" charset="0"/>
              </a:rPr>
              <a:t>i</a:t>
            </a:r>
            <a:r>
              <a:rPr lang="en-US" sz="2000" dirty="0">
                <a:latin typeface="Courier" charset="0"/>
                <a:ea typeface="Courier" charset="0"/>
                <a:cs typeface="Courier" charset="0"/>
              </a:rPr>
              <a:t>].cond0)</a:t>
            </a:r>
          </a:p>
          <a:p>
            <a:pPr marL="0" lvl="0" indent="0">
              <a:spcBef>
                <a:spcPts val="0"/>
              </a:spcBef>
              <a:buClrTx/>
              <a:buSzTx/>
              <a:buNone/>
            </a:pPr>
            <a:r>
              <a:rPr lang="en-US" sz="2000" dirty="0">
                <a:latin typeface="Courier" charset="0"/>
                <a:ea typeface="Courier" charset="0"/>
                <a:cs typeface="Courier" charset="0"/>
              </a:rPr>
              <a:t>    </a:t>
            </a:r>
            <a:r>
              <a:rPr lang="en-US" sz="2000" dirty="0" err="1">
                <a:latin typeface="Courier" charset="0"/>
                <a:ea typeface="Courier" charset="0"/>
                <a:cs typeface="Courier" charset="0"/>
              </a:rPr>
              <a:t>dst</a:t>
            </a:r>
            <a:r>
              <a:rPr lang="en-US" sz="2000" dirty="0">
                <a:latin typeface="Courier" charset="0"/>
                <a:ea typeface="Courier" charset="0"/>
                <a:cs typeface="Courier" charset="0"/>
              </a:rPr>
              <a:t>[</a:t>
            </a:r>
            <a:r>
              <a:rPr lang="en-US" sz="2000" dirty="0" err="1">
                <a:latin typeface="Courier" charset="0"/>
                <a:ea typeface="Courier" charset="0"/>
                <a:cs typeface="Courier" charset="0"/>
              </a:rPr>
              <a:t>i</a:t>
            </a:r>
            <a:r>
              <a:rPr lang="en-US" sz="2000" dirty="0">
                <a:latin typeface="Courier" charset="0"/>
                <a:ea typeface="Courier" charset="0"/>
                <a:cs typeface="Courier" charset="0"/>
              </a:rPr>
              <a:t>] = task0();</a:t>
            </a:r>
          </a:p>
          <a:p>
            <a:pPr marL="0" lvl="0" indent="0">
              <a:spcBef>
                <a:spcPts val="0"/>
              </a:spcBef>
              <a:buClrTx/>
              <a:buSzTx/>
              <a:buNone/>
            </a:pPr>
            <a:r>
              <a:rPr lang="en-US" sz="2000" dirty="0">
                <a:latin typeface="Courier" charset="0"/>
                <a:ea typeface="Courier" charset="0"/>
                <a:cs typeface="Courier" charset="0"/>
              </a:rPr>
              <a:t>  else if (</a:t>
            </a:r>
            <a:r>
              <a:rPr lang="en-US" sz="2000" dirty="0" err="1">
                <a:latin typeface="Courier" charset="0"/>
                <a:ea typeface="Courier" charset="0"/>
                <a:cs typeface="Courier" charset="0"/>
              </a:rPr>
              <a:t>src</a:t>
            </a:r>
            <a:r>
              <a:rPr lang="en-US" sz="2000" dirty="0">
                <a:latin typeface="Courier" charset="0"/>
                <a:ea typeface="Courier" charset="0"/>
                <a:cs typeface="Courier" charset="0"/>
              </a:rPr>
              <a:t>[</a:t>
            </a:r>
            <a:r>
              <a:rPr lang="en-US" sz="2000" dirty="0" err="1">
                <a:latin typeface="Courier" charset="0"/>
                <a:ea typeface="Courier" charset="0"/>
                <a:cs typeface="Courier" charset="0"/>
              </a:rPr>
              <a:t>i</a:t>
            </a:r>
            <a:r>
              <a:rPr lang="en-US" sz="2000" dirty="0">
                <a:latin typeface="Courier" charset="0"/>
                <a:ea typeface="Courier" charset="0"/>
                <a:cs typeface="Courier" charset="0"/>
              </a:rPr>
              <a:t>].cond1)</a:t>
            </a:r>
          </a:p>
          <a:p>
            <a:pPr marL="0" lvl="0" indent="0">
              <a:spcBef>
                <a:spcPts val="0"/>
              </a:spcBef>
              <a:buClrTx/>
              <a:buSzTx/>
              <a:buNone/>
            </a:pPr>
            <a:r>
              <a:rPr lang="en-US" sz="2000" dirty="0">
                <a:latin typeface="Courier" charset="0"/>
                <a:ea typeface="Courier" charset="0"/>
                <a:cs typeface="Courier" charset="0"/>
              </a:rPr>
              <a:t>    </a:t>
            </a:r>
            <a:r>
              <a:rPr lang="en-US" sz="2000" dirty="0" err="1">
                <a:latin typeface="Courier" charset="0"/>
                <a:ea typeface="Courier" charset="0"/>
                <a:cs typeface="Courier" charset="0"/>
              </a:rPr>
              <a:t>dst</a:t>
            </a:r>
            <a:r>
              <a:rPr lang="en-US" sz="2000" dirty="0">
                <a:latin typeface="Courier" charset="0"/>
                <a:ea typeface="Courier" charset="0"/>
                <a:cs typeface="Courier" charset="0"/>
              </a:rPr>
              <a:t>[</a:t>
            </a:r>
            <a:r>
              <a:rPr lang="en-US" sz="2000" dirty="0" err="1">
                <a:latin typeface="Courier" charset="0"/>
                <a:ea typeface="Courier" charset="0"/>
                <a:cs typeface="Courier" charset="0"/>
              </a:rPr>
              <a:t>i</a:t>
            </a:r>
            <a:r>
              <a:rPr lang="en-US" sz="2000" dirty="0">
                <a:latin typeface="Courier" charset="0"/>
                <a:ea typeface="Courier" charset="0"/>
                <a:cs typeface="Courier" charset="0"/>
              </a:rPr>
              <a:t>] = task1();</a:t>
            </a:r>
          </a:p>
          <a:p>
            <a:pPr marL="0" lvl="0" indent="0">
              <a:spcBef>
                <a:spcPts val="0"/>
              </a:spcBef>
              <a:buClrTx/>
              <a:buSzTx/>
              <a:buNone/>
            </a:pPr>
            <a:r>
              <a:rPr lang="en-US" sz="2000" dirty="0">
                <a:latin typeface="Courier" charset="0"/>
                <a:ea typeface="Courier" charset="0"/>
                <a:cs typeface="Courier" charset="0"/>
              </a:rPr>
              <a:t>});</a:t>
            </a:r>
          </a:p>
        </p:txBody>
      </p:sp>
      <p:grpSp>
        <p:nvGrpSpPr>
          <p:cNvPr id="19" name="Group 18"/>
          <p:cNvGrpSpPr/>
          <p:nvPr/>
        </p:nvGrpSpPr>
        <p:grpSpPr>
          <a:xfrm>
            <a:off x="1678326" y="3500194"/>
            <a:ext cx="3539929" cy="2108189"/>
            <a:chOff x="1678326" y="3500194"/>
            <a:chExt cx="3539929" cy="2108189"/>
          </a:xfrm>
        </p:grpSpPr>
        <p:sp>
          <p:nvSpPr>
            <p:cNvPr id="13" name="Rectangle 12"/>
            <p:cNvSpPr/>
            <p:nvPr/>
          </p:nvSpPr>
          <p:spPr>
            <a:xfrm>
              <a:off x="1678326" y="4345298"/>
              <a:ext cx="3539929" cy="12630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flipV="1">
              <a:off x="1956122" y="3500194"/>
              <a:ext cx="34724" cy="86230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3634820" y="3491973"/>
            <a:ext cx="2430315" cy="894725"/>
            <a:chOff x="3634820" y="3491973"/>
            <a:chExt cx="2430315" cy="894725"/>
          </a:xfrm>
        </p:grpSpPr>
        <p:sp>
          <p:nvSpPr>
            <p:cNvPr id="21" name="Rectangle 20"/>
            <p:cNvSpPr/>
            <p:nvPr/>
          </p:nvSpPr>
          <p:spPr>
            <a:xfrm>
              <a:off x="5554289" y="4097331"/>
              <a:ext cx="510846" cy="289367"/>
            </a:xfrm>
            <a:prstGeom prst="rect">
              <a:avLst/>
            </a:prstGeom>
            <a:noFill/>
            <a:ln w="38100">
              <a:solidFill>
                <a:srgbClr val="3E6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a:stCxn id="21" idx="0"/>
            </p:cNvCxnSpPr>
            <p:nvPr/>
          </p:nvCxnSpPr>
          <p:spPr>
            <a:xfrm flipH="1" flipV="1">
              <a:off x="3634820" y="3491973"/>
              <a:ext cx="2174892" cy="605358"/>
            </a:xfrm>
            <a:prstGeom prst="straightConnector1">
              <a:avLst/>
            </a:prstGeom>
            <a:ln w="38100">
              <a:solidFill>
                <a:srgbClr val="3E6E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4171686" y="3474777"/>
            <a:ext cx="2802770" cy="896978"/>
            <a:chOff x="4171686" y="3474777"/>
            <a:chExt cx="2802770" cy="896978"/>
          </a:xfrm>
        </p:grpSpPr>
        <p:sp>
          <p:nvSpPr>
            <p:cNvPr id="28" name="Rectangle 27"/>
            <p:cNvSpPr/>
            <p:nvPr/>
          </p:nvSpPr>
          <p:spPr>
            <a:xfrm>
              <a:off x="4171686" y="4019665"/>
              <a:ext cx="261800" cy="34691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564386" y="4024841"/>
              <a:ext cx="793675" cy="34691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a:stCxn id="28" idx="0"/>
            </p:cNvCxnSpPr>
            <p:nvPr/>
          </p:nvCxnSpPr>
          <p:spPr>
            <a:xfrm flipV="1">
              <a:off x="4302586" y="3511443"/>
              <a:ext cx="1070378" cy="50822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1" idx="0"/>
            </p:cNvCxnSpPr>
            <p:nvPr/>
          </p:nvCxnSpPr>
          <p:spPr>
            <a:xfrm flipV="1">
              <a:off x="4961224" y="3474777"/>
              <a:ext cx="2013232" cy="55006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Slide Number Placeholder 3"/>
          <p:cNvSpPr>
            <a:spLocks noGrp="1"/>
          </p:cNvSpPr>
          <p:nvPr>
            <p:ph type="sldNum" sz="quarter" idx="4"/>
          </p:nvPr>
        </p:nvSpPr>
        <p:spPr>
          <a:xfrm>
            <a:off x="6791044" y="6549736"/>
            <a:ext cx="2133600" cy="365125"/>
          </a:xfrm>
        </p:spPr>
        <p:txBody>
          <a:bodyPr/>
          <a:lstStyle/>
          <a:p>
            <a:r>
              <a:rPr lang="en-US" dirty="0" smtClean="0"/>
              <a:t>15</a:t>
            </a:r>
            <a:endParaRPr lang="en-US" dirty="0"/>
          </a:p>
        </p:txBody>
      </p:sp>
    </p:spTree>
    <p:extLst>
      <p:ext uri="{BB962C8B-B14F-4D97-AF65-F5344CB8AC3E}">
        <p14:creationId xmlns:p14="http://schemas.microsoft.com/office/powerpoint/2010/main" val="633047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Programming API</a:t>
            </a:r>
            <a:endParaRPr lang="en-US" dirty="0"/>
          </a:p>
        </p:txBody>
      </p:sp>
      <p:pic>
        <p:nvPicPr>
          <p:cNvPr id="6" name="Picture 5"/>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8009680" y="358815"/>
            <a:ext cx="914962" cy="779269"/>
          </a:xfrm>
          <a:prstGeom prst="rect">
            <a:avLst/>
          </a:prstGeom>
        </p:spPr>
      </p:pic>
      <p:sp>
        <p:nvSpPr>
          <p:cNvPr id="7" name="Content Placeholder 2"/>
          <p:cNvSpPr txBox="1">
            <a:spLocks/>
          </p:cNvSpPr>
          <p:nvPr/>
        </p:nvSpPr>
        <p:spPr>
          <a:xfrm>
            <a:off x="457199" y="1138084"/>
            <a:ext cx="8339559" cy="5262716"/>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rgbClr val="4D4F53"/>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rgbClr val="4D4F53"/>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rgbClr val="4D4F53"/>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rgbClr val="4D4F53"/>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rgbClr val="4D4F53"/>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lvl="0" indent="0">
              <a:spcBef>
                <a:spcPts val="0"/>
              </a:spcBef>
              <a:buClrTx/>
              <a:buSzTx/>
              <a:buNone/>
            </a:pPr>
            <a:r>
              <a:rPr lang="en-US" sz="1800" dirty="0" err="1" smtClean="0">
                <a:latin typeface="Courier" charset="0"/>
                <a:ea typeface="Courier" charset="0"/>
                <a:cs typeface="Courier" charset="0"/>
              </a:rPr>
              <a:t>lta</a:t>
            </a:r>
            <a:r>
              <a:rPr lang="en-US" sz="1800" dirty="0">
                <a:latin typeface="Courier" charset="0"/>
                <a:ea typeface="Courier" charset="0"/>
                <a:cs typeface="Courier" charset="0"/>
              </a:rPr>
              <a:t>::</a:t>
            </a:r>
            <a:r>
              <a:rPr lang="en-US" sz="1800" dirty="0" err="1">
                <a:latin typeface="Courier" charset="0"/>
                <a:ea typeface="Courier" charset="0"/>
                <a:cs typeface="Courier" charset="0"/>
              </a:rPr>
              <a:t>parallel_for</a:t>
            </a:r>
            <a:r>
              <a:rPr lang="en-US" sz="1800" dirty="0">
                <a:latin typeface="Courier" charset="0"/>
                <a:ea typeface="Courier" charset="0"/>
                <a:cs typeface="Courier" charset="0"/>
              </a:rPr>
              <a:t>(0, size, [&amp;](</a:t>
            </a:r>
            <a:r>
              <a:rPr lang="en-US" sz="1800" dirty="0" err="1">
                <a:latin typeface="Courier" charset="0"/>
                <a:ea typeface="Courier" charset="0"/>
                <a:cs typeface="Courier" charset="0"/>
              </a:rPr>
              <a:t>int</a:t>
            </a:r>
            <a:r>
              <a:rPr lang="en-US" sz="1800" dirty="0">
                <a:latin typeface="Courier" charset="0"/>
                <a:ea typeface="Courier" charset="0"/>
                <a:cs typeface="Courier" charset="0"/>
              </a:rPr>
              <a:t> </a:t>
            </a:r>
            <a:r>
              <a:rPr lang="en-US" sz="1800" dirty="0" err="1">
                <a:latin typeface="Courier" charset="0"/>
                <a:ea typeface="Courier" charset="0"/>
                <a:cs typeface="Courier" charset="0"/>
              </a:rPr>
              <a:t>i</a:t>
            </a:r>
            <a:r>
              <a:rPr lang="en-US" sz="1800" dirty="0">
                <a:latin typeface="Courier" charset="0"/>
                <a:ea typeface="Courier" charset="0"/>
                <a:cs typeface="Courier" charset="0"/>
              </a:rPr>
              <a:t>) {</a:t>
            </a:r>
          </a:p>
          <a:p>
            <a:pPr marL="0" lvl="0" indent="0">
              <a:spcBef>
                <a:spcPts val="0"/>
              </a:spcBef>
              <a:buClrTx/>
              <a:buSzTx/>
              <a:buNone/>
            </a:pPr>
            <a:r>
              <a:rPr lang="en-US" sz="1800" dirty="0">
                <a:latin typeface="Courier" charset="0"/>
                <a:ea typeface="Courier" charset="0"/>
                <a:cs typeface="Courier" charset="0"/>
              </a:rPr>
              <a:t>  if (</a:t>
            </a:r>
            <a:r>
              <a:rPr lang="en-US" sz="1800" dirty="0" err="1">
                <a:latin typeface="Courier" charset="0"/>
                <a:ea typeface="Courier" charset="0"/>
                <a:cs typeface="Courier" charset="0"/>
              </a:rPr>
              <a:t>src</a:t>
            </a:r>
            <a:r>
              <a:rPr lang="en-US" sz="1800" dirty="0">
                <a:latin typeface="Courier" charset="0"/>
                <a:ea typeface="Courier" charset="0"/>
                <a:cs typeface="Courier" charset="0"/>
              </a:rPr>
              <a:t>[</a:t>
            </a:r>
            <a:r>
              <a:rPr lang="en-US" sz="1800" dirty="0" err="1">
                <a:latin typeface="Courier" charset="0"/>
                <a:ea typeface="Courier" charset="0"/>
                <a:cs typeface="Courier" charset="0"/>
              </a:rPr>
              <a:t>i</a:t>
            </a:r>
            <a:r>
              <a:rPr lang="en-US" sz="1800" dirty="0">
                <a:latin typeface="Courier" charset="0"/>
                <a:ea typeface="Courier" charset="0"/>
                <a:cs typeface="Courier" charset="0"/>
              </a:rPr>
              <a:t>].cond0)</a:t>
            </a:r>
          </a:p>
          <a:p>
            <a:pPr marL="0" lvl="0" indent="0">
              <a:spcBef>
                <a:spcPts val="0"/>
              </a:spcBef>
              <a:buClrTx/>
              <a:buSzTx/>
              <a:buNone/>
            </a:pPr>
            <a:r>
              <a:rPr lang="en-US" sz="1800" dirty="0">
                <a:latin typeface="Courier" charset="0"/>
                <a:ea typeface="Courier" charset="0"/>
                <a:cs typeface="Courier" charset="0"/>
              </a:rPr>
              <a:t>    </a:t>
            </a:r>
            <a:r>
              <a:rPr lang="en-US" sz="1800" dirty="0" err="1">
                <a:latin typeface="Courier" charset="0"/>
                <a:ea typeface="Courier" charset="0"/>
                <a:cs typeface="Courier" charset="0"/>
              </a:rPr>
              <a:t>dst</a:t>
            </a:r>
            <a:r>
              <a:rPr lang="en-US" sz="1800" dirty="0">
                <a:latin typeface="Courier" charset="0"/>
                <a:ea typeface="Courier" charset="0"/>
                <a:cs typeface="Courier" charset="0"/>
              </a:rPr>
              <a:t>[</a:t>
            </a:r>
            <a:r>
              <a:rPr lang="en-US" sz="1800" dirty="0" err="1">
                <a:latin typeface="Courier" charset="0"/>
                <a:ea typeface="Courier" charset="0"/>
                <a:cs typeface="Courier" charset="0"/>
              </a:rPr>
              <a:t>i</a:t>
            </a:r>
            <a:r>
              <a:rPr lang="en-US" sz="1800" dirty="0">
                <a:latin typeface="Courier" charset="0"/>
                <a:ea typeface="Courier" charset="0"/>
                <a:cs typeface="Courier" charset="0"/>
              </a:rPr>
              <a:t>] = task0();</a:t>
            </a:r>
          </a:p>
          <a:p>
            <a:pPr marL="0" lvl="0" indent="0">
              <a:spcBef>
                <a:spcPts val="0"/>
              </a:spcBef>
              <a:buClrTx/>
              <a:buSzTx/>
              <a:buNone/>
            </a:pPr>
            <a:r>
              <a:rPr lang="en-US" sz="1800" dirty="0">
                <a:latin typeface="Courier" charset="0"/>
                <a:ea typeface="Courier" charset="0"/>
                <a:cs typeface="Courier" charset="0"/>
              </a:rPr>
              <a:t>  else if (</a:t>
            </a:r>
            <a:r>
              <a:rPr lang="en-US" sz="1800" dirty="0" err="1">
                <a:latin typeface="Courier" charset="0"/>
                <a:ea typeface="Courier" charset="0"/>
                <a:cs typeface="Courier" charset="0"/>
              </a:rPr>
              <a:t>src</a:t>
            </a:r>
            <a:r>
              <a:rPr lang="en-US" sz="1800" dirty="0">
                <a:latin typeface="Courier" charset="0"/>
                <a:ea typeface="Courier" charset="0"/>
                <a:cs typeface="Courier" charset="0"/>
              </a:rPr>
              <a:t>[</a:t>
            </a:r>
            <a:r>
              <a:rPr lang="en-US" sz="1800" dirty="0" err="1">
                <a:latin typeface="Courier" charset="0"/>
                <a:ea typeface="Courier" charset="0"/>
                <a:cs typeface="Courier" charset="0"/>
              </a:rPr>
              <a:t>i</a:t>
            </a:r>
            <a:r>
              <a:rPr lang="en-US" sz="1800" dirty="0">
                <a:latin typeface="Courier" charset="0"/>
                <a:ea typeface="Courier" charset="0"/>
                <a:cs typeface="Courier" charset="0"/>
              </a:rPr>
              <a:t>].cond1)</a:t>
            </a:r>
          </a:p>
          <a:p>
            <a:pPr marL="0" lvl="0" indent="0">
              <a:spcBef>
                <a:spcPts val="0"/>
              </a:spcBef>
              <a:buClrTx/>
              <a:buSzTx/>
              <a:buNone/>
            </a:pPr>
            <a:r>
              <a:rPr lang="en-US" sz="1800" dirty="0">
                <a:latin typeface="Courier" charset="0"/>
                <a:ea typeface="Courier" charset="0"/>
                <a:cs typeface="Courier" charset="0"/>
              </a:rPr>
              <a:t>    </a:t>
            </a:r>
            <a:r>
              <a:rPr lang="en-US" sz="1800" dirty="0" err="1">
                <a:latin typeface="Courier" charset="0"/>
                <a:ea typeface="Courier" charset="0"/>
                <a:cs typeface="Courier" charset="0"/>
              </a:rPr>
              <a:t>dst</a:t>
            </a:r>
            <a:r>
              <a:rPr lang="en-US" sz="1800" dirty="0">
                <a:latin typeface="Courier" charset="0"/>
                <a:ea typeface="Courier" charset="0"/>
                <a:cs typeface="Courier" charset="0"/>
              </a:rPr>
              <a:t>[</a:t>
            </a:r>
            <a:r>
              <a:rPr lang="en-US" sz="1800" dirty="0" err="1">
                <a:latin typeface="Courier" charset="0"/>
                <a:ea typeface="Courier" charset="0"/>
                <a:cs typeface="Courier" charset="0"/>
              </a:rPr>
              <a:t>i</a:t>
            </a:r>
            <a:r>
              <a:rPr lang="en-US" sz="1800" dirty="0">
                <a:latin typeface="Courier" charset="0"/>
                <a:ea typeface="Courier" charset="0"/>
                <a:cs typeface="Courier" charset="0"/>
              </a:rPr>
              <a:t>] = task1();</a:t>
            </a:r>
          </a:p>
          <a:p>
            <a:pPr marL="0" lvl="0" indent="0">
              <a:spcBef>
                <a:spcPts val="0"/>
              </a:spcBef>
              <a:buClrTx/>
              <a:buSzTx/>
              <a:buNone/>
            </a:pPr>
            <a:r>
              <a:rPr lang="en-US" sz="1800" dirty="0" smtClean="0">
                <a:latin typeface="Courier" charset="0"/>
                <a:ea typeface="Courier" charset="0"/>
                <a:cs typeface="Courier" charset="0"/>
              </a:rPr>
              <a:t>});</a:t>
            </a:r>
          </a:p>
          <a:p>
            <a:pPr marL="0" lvl="0" indent="0">
              <a:spcBef>
                <a:spcPts val="0"/>
              </a:spcBef>
              <a:buClrTx/>
              <a:buSzTx/>
              <a:buNone/>
            </a:pPr>
            <a:endParaRPr lang="en-US" sz="1800" dirty="0">
              <a:latin typeface="Courier" charset="0"/>
              <a:ea typeface="Courier" charset="0"/>
              <a:cs typeface="Courier" charset="0"/>
            </a:endParaRPr>
          </a:p>
          <a:p>
            <a:pPr marL="0" lvl="0" indent="0">
              <a:spcBef>
                <a:spcPts val="0"/>
              </a:spcBef>
              <a:buClrTx/>
              <a:buSzTx/>
              <a:buNone/>
            </a:pPr>
            <a:endParaRPr lang="en-US" sz="1800" dirty="0" smtClean="0">
              <a:solidFill>
                <a:schemeClr val="tx1"/>
              </a:solidFill>
              <a:latin typeface="Courier" charset="0"/>
              <a:ea typeface="Courier" charset="0"/>
              <a:cs typeface="Courier" charset="0"/>
            </a:endParaRPr>
          </a:p>
          <a:p>
            <a:pPr marL="0" lvl="0" indent="0">
              <a:spcBef>
                <a:spcPts val="0"/>
              </a:spcBef>
              <a:buClrTx/>
              <a:buSzTx/>
              <a:buNone/>
            </a:pPr>
            <a:r>
              <a:rPr lang="en-US" sz="1800" dirty="0" smtClean="0">
                <a:solidFill>
                  <a:schemeClr val="tx1"/>
                </a:solidFill>
                <a:latin typeface="Courier" charset="0"/>
                <a:ea typeface="Courier" charset="0"/>
                <a:cs typeface="Courier" charset="0"/>
              </a:rPr>
              <a:t>LTA_PARALLEL_FOR(0</a:t>
            </a:r>
            <a:r>
              <a:rPr lang="en-US" sz="1800" dirty="0">
                <a:solidFill>
                  <a:schemeClr val="tx1"/>
                </a:solidFill>
                <a:latin typeface="Courier" charset="0"/>
                <a:ea typeface="Courier" charset="0"/>
                <a:cs typeface="Courier" charset="0"/>
              </a:rPr>
              <a:t>, size, (</a:t>
            </a:r>
            <a:r>
              <a:rPr lang="en-US" sz="1800" dirty="0" err="1">
                <a:solidFill>
                  <a:schemeClr val="tx1"/>
                </a:solidFill>
                <a:latin typeface="Courier" charset="0"/>
                <a:ea typeface="Courier" charset="0"/>
                <a:cs typeface="Courier" charset="0"/>
              </a:rPr>
              <a:t>dst</a:t>
            </a:r>
            <a:r>
              <a:rPr lang="en-US" sz="1800" dirty="0">
                <a:solidFill>
                  <a:schemeClr val="tx1"/>
                </a:solidFill>
                <a:latin typeface="Courier" charset="0"/>
                <a:ea typeface="Courier" charset="0"/>
                <a:cs typeface="Courier" charset="0"/>
              </a:rPr>
              <a:t>, </a:t>
            </a:r>
            <a:r>
              <a:rPr lang="en-US" sz="1800" dirty="0" err="1">
                <a:solidFill>
                  <a:schemeClr val="tx1"/>
                </a:solidFill>
                <a:latin typeface="Courier" charset="0"/>
                <a:ea typeface="Courier" charset="0"/>
                <a:cs typeface="Courier" charset="0"/>
              </a:rPr>
              <a:t>src</a:t>
            </a:r>
            <a:r>
              <a:rPr lang="en-US" sz="1800" dirty="0">
                <a:solidFill>
                  <a:schemeClr val="tx1"/>
                </a:solidFill>
                <a:latin typeface="Courier" charset="0"/>
                <a:ea typeface="Courier" charset="0"/>
                <a:cs typeface="Courier" charset="0"/>
              </a:rPr>
              <a:t>) ({</a:t>
            </a:r>
          </a:p>
          <a:p>
            <a:pPr marL="0" lvl="0" indent="0">
              <a:spcBef>
                <a:spcPts val="0"/>
              </a:spcBef>
              <a:buClrTx/>
              <a:buSzTx/>
              <a:buNone/>
            </a:pPr>
            <a:r>
              <a:rPr lang="en-US" sz="1800" dirty="0">
                <a:solidFill>
                  <a:schemeClr val="tx1"/>
                </a:solidFill>
                <a:latin typeface="Courier" charset="0"/>
                <a:ea typeface="Courier" charset="0"/>
                <a:cs typeface="Courier" charset="0"/>
              </a:rPr>
              <a:t>  if (</a:t>
            </a:r>
            <a:r>
              <a:rPr lang="en-US" sz="1800" dirty="0" err="1">
                <a:solidFill>
                  <a:schemeClr val="tx1"/>
                </a:solidFill>
                <a:latin typeface="Courier" charset="0"/>
                <a:ea typeface="Courier" charset="0"/>
                <a:cs typeface="Courier" charset="0"/>
              </a:rPr>
              <a:t>src</a:t>
            </a:r>
            <a:r>
              <a:rPr lang="en-US" sz="1800" dirty="0">
                <a:solidFill>
                  <a:schemeClr val="tx1"/>
                </a:solidFill>
                <a:latin typeface="Courier" charset="0"/>
                <a:ea typeface="Courier" charset="0"/>
                <a:cs typeface="Courier" charset="0"/>
              </a:rPr>
              <a:t>[</a:t>
            </a:r>
            <a:r>
              <a:rPr lang="en-US" sz="1800" dirty="0" err="1">
                <a:solidFill>
                  <a:schemeClr val="tx1"/>
                </a:solidFill>
                <a:latin typeface="Courier" charset="0"/>
                <a:ea typeface="Courier" charset="0"/>
                <a:cs typeface="Courier" charset="0"/>
              </a:rPr>
              <a:t>i</a:t>
            </a:r>
            <a:r>
              <a:rPr lang="en-US" sz="1800" dirty="0">
                <a:solidFill>
                  <a:schemeClr val="tx1"/>
                </a:solidFill>
                <a:latin typeface="Courier" charset="0"/>
                <a:ea typeface="Courier" charset="0"/>
                <a:cs typeface="Courier" charset="0"/>
              </a:rPr>
              <a:t>].cond0)</a:t>
            </a:r>
          </a:p>
          <a:p>
            <a:pPr marL="0" lvl="0" indent="0">
              <a:spcBef>
                <a:spcPts val="0"/>
              </a:spcBef>
              <a:buClrTx/>
              <a:buSzTx/>
              <a:buNone/>
            </a:pPr>
            <a:r>
              <a:rPr lang="en-US" sz="1800" dirty="0">
                <a:solidFill>
                  <a:schemeClr val="tx1"/>
                </a:solidFill>
                <a:latin typeface="Courier" charset="0"/>
                <a:ea typeface="Courier" charset="0"/>
                <a:cs typeface="Courier" charset="0"/>
              </a:rPr>
              <a:t>    </a:t>
            </a:r>
            <a:r>
              <a:rPr lang="en-US" sz="1800" dirty="0" err="1">
                <a:solidFill>
                  <a:schemeClr val="tx1"/>
                </a:solidFill>
                <a:latin typeface="Courier" charset="0"/>
                <a:ea typeface="Courier" charset="0"/>
                <a:cs typeface="Courier" charset="0"/>
              </a:rPr>
              <a:t>dst</a:t>
            </a:r>
            <a:r>
              <a:rPr lang="en-US" sz="1800" dirty="0">
                <a:solidFill>
                  <a:schemeClr val="tx1"/>
                </a:solidFill>
                <a:latin typeface="Courier" charset="0"/>
                <a:ea typeface="Courier" charset="0"/>
                <a:cs typeface="Courier" charset="0"/>
              </a:rPr>
              <a:t>[</a:t>
            </a:r>
            <a:r>
              <a:rPr lang="en-US" sz="1800" dirty="0" err="1">
                <a:solidFill>
                  <a:schemeClr val="tx1"/>
                </a:solidFill>
                <a:latin typeface="Courier" charset="0"/>
                <a:ea typeface="Courier" charset="0"/>
                <a:cs typeface="Courier" charset="0"/>
              </a:rPr>
              <a:t>i</a:t>
            </a:r>
            <a:r>
              <a:rPr lang="en-US" sz="1800" dirty="0">
                <a:solidFill>
                  <a:schemeClr val="tx1"/>
                </a:solidFill>
                <a:latin typeface="Courier" charset="0"/>
                <a:ea typeface="Courier" charset="0"/>
                <a:cs typeface="Courier" charset="0"/>
              </a:rPr>
              <a:t>] = task0();</a:t>
            </a:r>
          </a:p>
          <a:p>
            <a:pPr marL="0" lvl="0" indent="0">
              <a:spcBef>
                <a:spcPts val="0"/>
              </a:spcBef>
              <a:buClrTx/>
              <a:buSzTx/>
              <a:buNone/>
            </a:pPr>
            <a:r>
              <a:rPr lang="en-US" sz="1800" dirty="0">
                <a:solidFill>
                  <a:schemeClr val="tx1"/>
                </a:solidFill>
                <a:latin typeface="Courier" charset="0"/>
                <a:ea typeface="Courier" charset="0"/>
                <a:cs typeface="Courier" charset="0"/>
              </a:rPr>
              <a:t>  else if (</a:t>
            </a:r>
            <a:r>
              <a:rPr lang="en-US" sz="1800" dirty="0" err="1">
                <a:solidFill>
                  <a:schemeClr val="tx1"/>
                </a:solidFill>
                <a:latin typeface="Courier" charset="0"/>
                <a:ea typeface="Courier" charset="0"/>
                <a:cs typeface="Courier" charset="0"/>
              </a:rPr>
              <a:t>src</a:t>
            </a:r>
            <a:r>
              <a:rPr lang="en-US" sz="1800" dirty="0">
                <a:solidFill>
                  <a:schemeClr val="tx1"/>
                </a:solidFill>
                <a:latin typeface="Courier" charset="0"/>
                <a:ea typeface="Courier" charset="0"/>
                <a:cs typeface="Courier" charset="0"/>
              </a:rPr>
              <a:t>[</a:t>
            </a:r>
            <a:r>
              <a:rPr lang="en-US" sz="1800" dirty="0" err="1">
                <a:solidFill>
                  <a:schemeClr val="tx1"/>
                </a:solidFill>
                <a:latin typeface="Courier" charset="0"/>
                <a:ea typeface="Courier" charset="0"/>
                <a:cs typeface="Courier" charset="0"/>
              </a:rPr>
              <a:t>i</a:t>
            </a:r>
            <a:r>
              <a:rPr lang="en-US" sz="1800" dirty="0">
                <a:solidFill>
                  <a:schemeClr val="tx1"/>
                </a:solidFill>
                <a:latin typeface="Courier" charset="0"/>
                <a:ea typeface="Courier" charset="0"/>
                <a:cs typeface="Courier" charset="0"/>
              </a:rPr>
              <a:t>].cond1)</a:t>
            </a:r>
          </a:p>
          <a:p>
            <a:pPr marL="0" lvl="0" indent="0">
              <a:spcBef>
                <a:spcPts val="0"/>
              </a:spcBef>
              <a:buClrTx/>
              <a:buSzTx/>
              <a:buNone/>
            </a:pPr>
            <a:r>
              <a:rPr lang="en-US" sz="1800" dirty="0">
                <a:solidFill>
                  <a:schemeClr val="tx1"/>
                </a:solidFill>
                <a:latin typeface="Courier" charset="0"/>
                <a:ea typeface="Courier" charset="0"/>
                <a:cs typeface="Courier" charset="0"/>
              </a:rPr>
              <a:t>    </a:t>
            </a:r>
            <a:r>
              <a:rPr lang="en-US" sz="1800" dirty="0" err="1">
                <a:solidFill>
                  <a:schemeClr val="tx1"/>
                </a:solidFill>
                <a:latin typeface="Courier" charset="0"/>
                <a:ea typeface="Courier" charset="0"/>
                <a:cs typeface="Courier" charset="0"/>
              </a:rPr>
              <a:t>dst</a:t>
            </a:r>
            <a:r>
              <a:rPr lang="en-US" sz="1800" dirty="0">
                <a:solidFill>
                  <a:schemeClr val="tx1"/>
                </a:solidFill>
                <a:latin typeface="Courier" charset="0"/>
                <a:ea typeface="Courier" charset="0"/>
                <a:cs typeface="Courier" charset="0"/>
              </a:rPr>
              <a:t>[</a:t>
            </a:r>
            <a:r>
              <a:rPr lang="en-US" sz="1800" dirty="0" err="1">
                <a:solidFill>
                  <a:schemeClr val="tx1"/>
                </a:solidFill>
                <a:latin typeface="Courier" charset="0"/>
                <a:ea typeface="Courier" charset="0"/>
                <a:cs typeface="Courier" charset="0"/>
              </a:rPr>
              <a:t>i</a:t>
            </a:r>
            <a:r>
              <a:rPr lang="en-US" sz="1800" dirty="0">
                <a:solidFill>
                  <a:schemeClr val="tx1"/>
                </a:solidFill>
                <a:latin typeface="Courier" charset="0"/>
                <a:ea typeface="Courier" charset="0"/>
                <a:cs typeface="Courier" charset="0"/>
              </a:rPr>
              <a:t>] = task1();</a:t>
            </a:r>
          </a:p>
          <a:p>
            <a:pPr marL="0" lvl="0" indent="0">
              <a:spcBef>
                <a:spcPts val="0"/>
              </a:spcBef>
              <a:buClrTx/>
              <a:buSzTx/>
              <a:buNone/>
            </a:pPr>
            <a:r>
              <a:rPr lang="en-US" sz="1800" dirty="0" smtClean="0">
                <a:solidFill>
                  <a:schemeClr val="tx1"/>
                </a:solidFill>
                <a:latin typeface="Courier" charset="0"/>
                <a:ea typeface="Courier" charset="0"/>
                <a:cs typeface="Courier" charset="0"/>
              </a:rPr>
              <a:t>}));</a:t>
            </a:r>
            <a:endParaRPr lang="en-US" sz="1800" dirty="0">
              <a:solidFill>
                <a:schemeClr val="tx1"/>
              </a:solidFill>
              <a:latin typeface="Courier" charset="0"/>
              <a:ea typeface="Courier" charset="0"/>
              <a:cs typeface="Courier" charset="0"/>
            </a:endParaRPr>
          </a:p>
        </p:txBody>
      </p:sp>
      <p:sp>
        <p:nvSpPr>
          <p:cNvPr id="18" name="Slide Number Placeholder 3"/>
          <p:cNvSpPr>
            <a:spLocks noGrp="1"/>
          </p:cNvSpPr>
          <p:nvPr>
            <p:ph type="sldNum" sz="quarter" idx="4"/>
          </p:nvPr>
        </p:nvSpPr>
        <p:spPr>
          <a:xfrm>
            <a:off x="6791044" y="6549736"/>
            <a:ext cx="2133600" cy="365125"/>
          </a:xfrm>
        </p:spPr>
        <p:txBody>
          <a:bodyPr/>
          <a:lstStyle/>
          <a:p>
            <a:r>
              <a:rPr lang="en-US" dirty="0" smtClean="0"/>
              <a:t>16</a:t>
            </a:r>
            <a:endParaRPr lang="en-US" dirty="0"/>
          </a:p>
        </p:txBody>
      </p:sp>
    </p:spTree>
    <p:extLst>
      <p:ext uri="{BB962C8B-B14F-4D97-AF65-F5344CB8AC3E}">
        <p14:creationId xmlns:p14="http://schemas.microsoft.com/office/powerpoint/2010/main" val="11668743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Runtime</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17</a:t>
            </a:fld>
            <a:endParaRPr lang="en-US" dirty="0"/>
          </a:p>
        </p:txBody>
      </p:sp>
      <p:pic>
        <p:nvPicPr>
          <p:cNvPr id="5" name="Picture 4"/>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8009681" y="358815"/>
            <a:ext cx="914964" cy="779270"/>
          </a:xfrm>
          <a:prstGeom prst="rect">
            <a:avLst/>
          </a:prstGeom>
        </p:spPr>
      </p:pic>
      <p:pic>
        <p:nvPicPr>
          <p:cNvPr id="17" name="Picture 16"/>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109678" y="1337668"/>
            <a:ext cx="8924644" cy="4752372"/>
          </a:xfrm>
          <a:prstGeom prst="rect">
            <a:avLst/>
          </a:prstGeom>
        </p:spPr>
      </p:pic>
      <p:pic>
        <p:nvPicPr>
          <p:cNvPr id="18" name="Picture 17"/>
          <p:cNvPicPr>
            <a:picLocks noChangeAspect="1"/>
          </p:cNvPicPr>
          <p:nvPr/>
        </p:nvPicPr>
        <p:blipFill>
          <a:blip r:embed="rId7" r:link="rId8">
            <a:extLst>
              <a:ext uri="{28A0092B-C50C-407E-A947-70E740481C1C}">
                <a14:useLocalDpi xmlns:a14="http://schemas.microsoft.com/office/drawing/2010/main" val="0"/>
              </a:ext>
            </a:extLst>
          </a:blip>
          <a:stretch>
            <a:fillRect/>
          </a:stretch>
        </p:blipFill>
        <p:spPr>
          <a:xfrm>
            <a:off x="109678" y="1337666"/>
            <a:ext cx="8924644" cy="4752372"/>
          </a:xfrm>
          <a:prstGeom prst="rect">
            <a:avLst/>
          </a:prstGeom>
        </p:spPr>
      </p:pic>
      <p:pic>
        <p:nvPicPr>
          <p:cNvPr id="19" name="Picture 18"/>
          <p:cNvPicPr>
            <a:picLocks noChangeAspect="1"/>
          </p:cNvPicPr>
          <p:nvPr/>
        </p:nvPicPr>
        <p:blipFill>
          <a:blip r:embed="rId9" r:link="rId10">
            <a:extLst>
              <a:ext uri="{28A0092B-C50C-407E-A947-70E740481C1C}">
                <a14:useLocalDpi xmlns:a14="http://schemas.microsoft.com/office/drawing/2010/main" val="0"/>
              </a:ext>
            </a:extLst>
          </a:blip>
          <a:stretch>
            <a:fillRect/>
          </a:stretch>
        </p:blipFill>
        <p:spPr>
          <a:xfrm>
            <a:off x="109678" y="1337666"/>
            <a:ext cx="8924644" cy="4752372"/>
          </a:xfrm>
          <a:prstGeom prst="rect">
            <a:avLst/>
          </a:prstGeom>
        </p:spPr>
      </p:pic>
      <p:pic>
        <p:nvPicPr>
          <p:cNvPr id="21" name="Picture 20"/>
          <p:cNvPicPr>
            <a:picLocks noChangeAspect="1"/>
          </p:cNvPicPr>
          <p:nvPr/>
        </p:nvPicPr>
        <p:blipFill>
          <a:blip r:embed="rId11" r:link="rId12">
            <a:extLst>
              <a:ext uri="{28A0092B-C50C-407E-A947-70E740481C1C}">
                <a14:useLocalDpi xmlns:a14="http://schemas.microsoft.com/office/drawing/2010/main" val="0"/>
              </a:ext>
            </a:extLst>
          </a:blip>
          <a:stretch>
            <a:fillRect/>
          </a:stretch>
        </p:blipFill>
        <p:spPr>
          <a:xfrm>
            <a:off x="109678" y="1337667"/>
            <a:ext cx="8924644" cy="4752372"/>
          </a:xfrm>
          <a:prstGeom prst="rect">
            <a:avLst/>
          </a:prstGeom>
        </p:spPr>
      </p:pic>
      <p:pic>
        <p:nvPicPr>
          <p:cNvPr id="23" name="Picture 22"/>
          <p:cNvPicPr>
            <a:picLocks noChangeAspect="1"/>
          </p:cNvPicPr>
          <p:nvPr/>
        </p:nvPicPr>
        <p:blipFill>
          <a:blip r:embed="rId13" r:link="rId14">
            <a:extLst>
              <a:ext uri="{28A0092B-C50C-407E-A947-70E740481C1C}">
                <a14:useLocalDpi xmlns:a14="http://schemas.microsoft.com/office/drawing/2010/main" val="0"/>
              </a:ext>
            </a:extLst>
          </a:blip>
          <a:stretch>
            <a:fillRect/>
          </a:stretch>
        </p:blipFill>
        <p:spPr>
          <a:xfrm>
            <a:off x="109678" y="1337666"/>
            <a:ext cx="8924644" cy="4752372"/>
          </a:xfrm>
          <a:prstGeom prst="rect">
            <a:avLst/>
          </a:prstGeom>
        </p:spPr>
      </p:pic>
      <p:pic>
        <p:nvPicPr>
          <p:cNvPr id="24" name="Picture 23"/>
          <p:cNvPicPr>
            <a:picLocks noChangeAspect="1"/>
          </p:cNvPicPr>
          <p:nvPr/>
        </p:nvPicPr>
        <p:blipFill>
          <a:blip r:embed="rId15" r:link="rId16">
            <a:extLst>
              <a:ext uri="{28A0092B-C50C-407E-A947-70E740481C1C}">
                <a14:useLocalDpi xmlns:a14="http://schemas.microsoft.com/office/drawing/2010/main" val="0"/>
              </a:ext>
            </a:extLst>
          </a:blip>
          <a:stretch>
            <a:fillRect/>
          </a:stretch>
        </p:blipFill>
        <p:spPr>
          <a:xfrm>
            <a:off x="109678" y="1337666"/>
            <a:ext cx="8924644" cy="4752372"/>
          </a:xfrm>
          <a:prstGeom prst="rect">
            <a:avLst/>
          </a:prstGeom>
        </p:spPr>
      </p:pic>
      <p:pic>
        <p:nvPicPr>
          <p:cNvPr id="25" name="Picture 24"/>
          <p:cNvPicPr>
            <a:picLocks noChangeAspect="1"/>
          </p:cNvPicPr>
          <p:nvPr/>
        </p:nvPicPr>
        <p:blipFill>
          <a:blip r:embed="rId17" r:link="rId18">
            <a:extLst>
              <a:ext uri="{28A0092B-C50C-407E-A947-70E740481C1C}">
                <a14:useLocalDpi xmlns:a14="http://schemas.microsoft.com/office/drawing/2010/main" val="0"/>
              </a:ext>
            </a:extLst>
          </a:blip>
          <a:stretch>
            <a:fillRect/>
          </a:stretch>
        </p:blipFill>
        <p:spPr>
          <a:xfrm>
            <a:off x="109678" y="1337666"/>
            <a:ext cx="8924644" cy="4752372"/>
          </a:xfrm>
          <a:prstGeom prst="rect">
            <a:avLst/>
          </a:prstGeom>
        </p:spPr>
      </p:pic>
      <p:pic>
        <p:nvPicPr>
          <p:cNvPr id="26" name="Picture 25"/>
          <p:cNvPicPr>
            <a:picLocks noChangeAspect="1"/>
          </p:cNvPicPr>
          <p:nvPr/>
        </p:nvPicPr>
        <p:blipFill>
          <a:blip r:embed="rId19" r:link="rId20">
            <a:extLst>
              <a:ext uri="{28A0092B-C50C-407E-A947-70E740481C1C}">
                <a14:useLocalDpi xmlns:a14="http://schemas.microsoft.com/office/drawing/2010/main" val="0"/>
              </a:ext>
            </a:extLst>
          </a:blip>
          <a:stretch>
            <a:fillRect/>
          </a:stretch>
        </p:blipFill>
        <p:spPr>
          <a:xfrm>
            <a:off x="109678" y="1337666"/>
            <a:ext cx="8924644" cy="4752372"/>
          </a:xfrm>
          <a:prstGeom prst="rect">
            <a:avLst/>
          </a:prstGeom>
        </p:spPr>
      </p:pic>
      <mc:AlternateContent xmlns:mc="http://schemas.openxmlformats.org/markup-compatibility/2006" xmlns:a14="http://schemas.microsoft.com/office/drawing/2010/main">
        <mc:Choice Requires="a14">
          <p:sp>
            <p:nvSpPr>
              <p:cNvPr id="27" name="Content Placeholder 6"/>
              <p:cNvSpPr>
                <a:spLocks noGrp="1"/>
              </p:cNvSpPr>
              <p:nvPr>
                <p:ph idx="1"/>
              </p:nvPr>
            </p:nvSpPr>
            <p:spPr>
              <a:xfrm>
                <a:off x="5459955" y="2621924"/>
                <a:ext cx="3226845" cy="127874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core task size = </a:t>
                </a:r>
                <a14:m>
                  <m:oMath xmlns:m="http://schemas.openxmlformats.org/officeDocument/2006/math">
                    <m:f>
                      <m:fPr>
                        <m:ctrlPr>
                          <a:rPr lang="bg-BG" sz="4000" i="1" smtClean="0">
                            <a:latin typeface="Cambria Math" charset="0"/>
                          </a:rPr>
                        </m:ctrlPr>
                      </m:fPr>
                      <m:num>
                        <m:r>
                          <a:rPr lang="en-US" sz="4000" b="0" i="1" smtClean="0">
                            <a:latin typeface="Cambria Math" charset="0"/>
                          </a:rPr>
                          <m:t>𝑁</m:t>
                        </m:r>
                      </m:num>
                      <m:den>
                        <m:r>
                          <a:rPr lang="en-US" sz="4000" b="0" i="1" smtClean="0">
                            <a:latin typeface="Cambria Math" charset="0"/>
                          </a:rPr>
                          <m:t>𝑘</m:t>
                        </m:r>
                        <m:r>
                          <a:rPr lang="en-US" sz="4000" b="0" i="1" smtClean="0">
                            <a:latin typeface="Cambria Math" charset="0"/>
                          </a:rPr>
                          <m:t>∗</m:t>
                        </m:r>
                        <m:r>
                          <a:rPr lang="en-US" sz="4000" b="0" i="1" smtClean="0">
                            <a:latin typeface="Cambria Math" charset="0"/>
                          </a:rPr>
                          <m:t>𝑃</m:t>
                        </m:r>
                      </m:den>
                    </m:f>
                  </m:oMath>
                </a14:m>
                <a:endParaRPr lang="en-US" sz="4000" dirty="0"/>
              </a:p>
            </p:txBody>
          </p:sp>
        </mc:Choice>
        <mc:Fallback xmlns="">
          <p:sp>
            <p:nvSpPr>
              <p:cNvPr id="27" name="Content Placeholder 6"/>
              <p:cNvSpPr>
                <a:spLocks noGrp="1" noRot="1" noChangeAspect="1" noMove="1" noResize="1" noEditPoints="1" noAdjustHandles="1" noChangeArrowheads="1" noChangeShapeType="1" noTextEdit="1"/>
              </p:cNvSpPr>
              <p:nvPr>
                <p:ph idx="1"/>
              </p:nvPr>
            </p:nvSpPr>
            <p:spPr>
              <a:xfrm>
                <a:off x="5459955" y="2621924"/>
                <a:ext cx="3226845" cy="1278744"/>
              </a:xfrm>
              <a:blipFill rotWithShape="0">
                <a:blip r:embed="rId21"/>
                <a:stretch>
                  <a:fillRect l="-3025"/>
                </a:stretch>
              </a:blipFill>
            </p:spPr>
            <p:txBody>
              <a:bodyPr/>
              <a:lstStyle/>
              <a:p>
                <a:r>
                  <a:rPr lang="en-US">
                    <a:noFill/>
                  </a:rPr>
                  <a:t> </a:t>
                </a:r>
              </a:p>
            </p:txBody>
          </p:sp>
        </mc:Fallback>
      </mc:AlternateContent>
    </p:spTree>
    <p:extLst>
      <p:ext uri="{BB962C8B-B14F-4D97-AF65-F5344CB8AC3E}">
        <p14:creationId xmlns:p14="http://schemas.microsoft.com/office/powerpoint/2010/main" val="494968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ISA</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18</a:t>
            </a:fld>
            <a:endParaRPr lang="en-US" dirty="0"/>
          </a:p>
        </p:txBody>
      </p:sp>
      <p:pic>
        <p:nvPicPr>
          <p:cNvPr id="6" name="Picture 5"/>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8009680" y="357187"/>
            <a:ext cx="916876" cy="780899"/>
          </a:xfrm>
          <a:prstGeom prst="rect">
            <a:avLst/>
          </a:prstGeom>
        </p:spPr>
      </p:pic>
      <p:sp>
        <p:nvSpPr>
          <p:cNvPr id="7" name="Content Placeholder 6"/>
          <p:cNvSpPr>
            <a:spLocks noGrp="1"/>
          </p:cNvSpPr>
          <p:nvPr>
            <p:ph idx="1"/>
          </p:nvPr>
        </p:nvSpPr>
        <p:spPr>
          <a:xfrm>
            <a:off x="457200" y="4913712"/>
            <a:ext cx="8229600" cy="1563287"/>
          </a:xfrm>
        </p:spPr>
        <p:txBody>
          <a:bodyPr/>
          <a:lstStyle/>
          <a:p>
            <a:r>
              <a:rPr lang="en-US" dirty="0" err="1" smtClean="0">
                <a:latin typeface="Courier" charset="0"/>
                <a:ea typeface="Courier" charset="0"/>
                <a:cs typeface="Courier" charset="0"/>
              </a:rPr>
              <a:t>xpfor</a:t>
            </a:r>
            <a:r>
              <a:rPr lang="en-US" dirty="0" smtClean="0"/>
              <a:t> has same semantics as </a:t>
            </a:r>
            <a:r>
              <a:rPr lang="en-US" dirty="0" err="1" smtClean="0">
                <a:latin typeface="Courier" charset="0"/>
                <a:ea typeface="Courier" charset="0"/>
                <a:cs typeface="Courier" charset="0"/>
              </a:rPr>
              <a:t>jalr</a:t>
            </a:r>
            <a:endParaRPr lang="en-US" dirty="0">
              <a:latin typeface="Courier" charset="0"/>
              <a:ea typeface="Courier" charset="0"/>
              <a:cs typeface="Courier" charset="0"/>
            </a:endParaRPr>
          </a:p>
          <a:p>
            <a:r>
              <a:rPr lang="en-US" dirty="0"/>
              <a:t>Map µtasks to </a:t>
            </a:r>
            <a:r>
              <a:rPr lang="en-US" dirty="0" smtClean="0"/>
              <a:t>µthreads to accelerate </a:t>
            </a:r>
            <a:r>
              <a:rPr lang="en-US" dirty="0" smtClean="0"/>
              <a:t>execution</a:t>
            </a:r>
          </a:p>
          <a:p>
            <a:r>
              <a:rPr lang="en-US" dirty="0" smtClean="0"/>
              <a:t>LTA runtime </a:t>
            </a:r>
            <a:r>
              <a:rPr lang="en-US" dirty="0"/>
              <a:t>uses </a:t>
            </a:r>
            <a:r>
              <a:rPr lang="en-US" dirty="0" smtClean="0"/>
              <a:t>µthread-aware task partitioning</a:t>
            </a:r>
            <a:endParaRPr lang="en-US" dirty="0" smtClean="0"/>
          </a:p>
        </p:txBody>
      </p:sp>
      <p:pic>
        <p:nvPicPr>
          <p:cNvPr id="8" name="Picture 7"/>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227543" y="1135043"/>
            <a:ext cx="8688912" cy="3652544"/>
          </a:xfrm>
          <a:prstGeom prst="rect">
            <a:avLst/>
          </a:prstGeom>
        </p:spPr>
      </p:pic>
      <p:pic>
        <p:nvPicPr>
          <p:cNvPr id="9" name="Picture 8"/>
          <p:cNvPicPr>
            <a:picLocks noChangeAspect="1"/>
          </p:cNvPicPr>
          <p:nvPr/>
        </p:nvPicPr>
        <p:blipFill>
          <a:blip r:embed="rId7" r:link="rId8">
            <a:extLst>
              <a:ext uri="{28A0092B-C50C-407E-A947-70E740481C1C}">
                <a14:useLocalDpi xmlns:a14="http://schemas.microsoft.com/office/drawing/2010/main" val="0"/>
              </a:ext>
            </a:extLst>
          </a:blip>
          <a:stretch>
            <a:fillRect/>
          </a:stretch>
        </p:blipFill>
        <p:spPr>
          <a:xfrm>
            <a:off x="228599" y="1135931"/>
            <a:ext cx="8686800" cy="3651655"/>
          </a:xfrm>
          <a:prstGeom prst="rect">
            <a:avLst/>
          </a:prstGeom>
        </p:spPr>
      </p:pic>
      <p:pic>
        <p:nvPicPr>
          <p:cNvPr id="10" name="Picture 9"/>
          <p:cNvPicPr>
            <a:picLocks noChangeAspect="1"/>
          </p:cNvPicPr>
          <p:nvPr/>
        </p:nvPicPr>
        <p:blipFill>
          <a:blip r:embed="rId9" r:link="rId10">
            <a:extLst>
              <a:ext uri="{28A0092B-C50C-407E-A947-70E740481C1C}">
                <a14:useLocalDpi xmlns:a14="http://schemas.microsoft.com/office/drawing/2010/main" val="0"/>
              </a:ext>
            </a:extLst>
          </a:blip>
          <a:stretch>
            <a:fillRect/>
          </a:stretch>
        </p:blipFill>
        <p:spPr>
          <a:xfrm>
            <a:off x="228599" y="1135043"/>
            <a:ext cx="8686800" cy="3651655"/>
          </a:xfrm>
          <a:prstGeom prst="rect">
            <a:avLst/>
          </a:prstGeom>
        </p:spPr>
      </p:pic>
      <p:sp>
        <p:nvSpPr>
          <p:cNvPr id="11" name="Content Placeholder 2"/>
          <p:cNvSpPr txBox="1">
            <a:spLocks/>
          </p:cNvSpPr>
          <p:nvPr/>
        </p:nvSpPr>
        <p:spPr>
          <a:xfrm>
            <a:off x="4427316" y="1050567"/>
            <a:ext cx="4488083" cy="2697066"/>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rgbClr val="4D4F53"/>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rgbClr val="4D4F53"/>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rgbClr val="4D4F53"/>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rgbClr val="4D4F53"/>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rgbClr val="4D4F53"/>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lvl="0" indent="0">
              <a:spcBef>
                <a:spcPts val="0"/>
              </a:spcBef>
              <a:buClrTx/>
              <a:buSzTx/>
              <a:buNone/>
            </a:pPr>
            <a:r>
              <a:rPr lang="en-US" sz="1800" dirty="0" smtClean="0">
                <a:solidFill>
                  <a:srgbClr val="3E6EFF"/>
                </a:solidFill>
                <a:latin typeface="Courier" charset="0"/>
                <a:ea typeface="Courier" charset="0"/>
                <a:cs typeface="Courier" charset="0"/>
              </a:rPr>
              <a:t>void</a:t>
            </a:r>
            <a:r>
              <a:rPr lang="en-US" sz="1800" dirty="0" smtClean="0">
                <a:latin typeface="Courier" charset="0"/>
                <a:ea typeface="Courier" charset="0"/>
                <a:cs typeface="Courier" charset="0"/>
              </a:rPr>
              <a:t> </a:t>
            </a:r>
            <a:r>
              <a:rPr lang="en-US" sz="1800" dirty="0" err="1" smtClean="0">
                <a:latin typeface="Courier" charset="0"/>
                <a:ea typeface="Courier" charset="0"/>
                <a:cs typeface="Courier" charset="0"/>
              </a:rPr>
              <a:t>lta_function</a:t>
            </a:r>
            <a:r>
              <a:rPr lang="en-US" sz="1800" dirty="0" smtClean="0">
                <a:latin typeface="Courier" charset="0"/>
                <a:ea typeface="Courier" charset="0"/>
                <a:cs typeface="Courier" charset="0"/>
              </a:rPr>
              <a:t>(</a:t>
            </a:r>
          </a:p>
          <a:p>
            <a:pPr marL="0" lvl="0" indent="0">
              <a:spcBef>
                <a:spcPts val="0"/>
              </a:spcBef>
              <a:buClrTx/>
              <a:buSzTx/>
              <a:buNone/>
            </a:pPr>
            <a:r>
              <a:rPr lang="en-US" sz="1800" dirty="0">
                <a:latin typeface="Courier" charset="0"/>
                <a:ea typeface="Courier" charset="0"/>
                <a:cs typeface="Courier" charset="0"/>
              </a:rPr>
              <a:t> </a:t>
            </a:r>
            <a:r>
              <a:rPr lang="en-US" sz="1800" dirty="0" smtClean="0">
                <a:latin typeface="Courier" charset="0"/>
                <a:ea typeface="Courier" charset="0"/>
                <a:cs typeface="Courier" charset="0"/>
              </a:rPr>
              <a:t> </a:t>
            </a:r>
            <a:r>
              <a:rPr lang="en-US" sz="1800" dirty="0" smtClean="0">
                <a:solidFill>
                  <a:srgbClr val="3E6EFF"/>
                </a:solidFill>
                <a:latin typeface="Courier" charset="0"/>
                <a:ea typeface="Courier" charset="0"/>
                <a:cs typeface="Courier" charset="0"/>
              </a:rPr>
              <a:t>void</a:t>
            </a:r>
            <a:r>
              <a:rPr lang="en-US" sz="1800" dirty="0" smtClean="0">
                <a:latin typeface="Courier" charset="0"/>
                <a:ea typeface="Courier" charset="0"/>
                <a:cs typeface="Courier" charset="0"/>
              </a:rPr>
              <a:t>* a,   </a:t>
            </a:r>
            <a:r>
              <a:rPr lang="en-US" sz="1800" dirty="0" smtClean="0">
                <a:solidFill>
                  <a:srgbClr val="FF0000"/>
                </a:solidFill>
                <a:latin typeface="Courier" charset="0"/>
                <a:ea typeface="Courier" charset="0"/>
                <a:cs typeface="Courier" charset="0"/>
              </a:rPr>
              <a:t>// $a0</a:t>
            </a:r>
          </a:p>
          <a:p>
            <a:pPr marL="0" lvl="0" indent="0">
              <a:spcBef>
                <a:spcPts val="0"/>
              </a:spcBef>
              <a:buClrTx/>
              <a:buSzTx/>
              <a:buNone/>
            </a:pPr>
            <a:r>
              <a:rPr lang="en-US" sz="1800" dirty="0">
                <a:solidFill>
                  <a:srgbClr val="3E6EFF"/>
                </a:solidFill>
                <a:latin typeface="Courier" charset="0"/>
                <a:ea typeface="Courier" charset="0"/>
                <a:cs typeface="Courier" charset="0"/>
              </a:rPr>
              <a:t> </a:t>
            </a:r>
            <a:r>
              <a:rPr lang="en-US" sz="1800" dirty="0" smtClean="0">
                <a:solidFill>
                  <a:srgbClr val="3E6EFF"/>
                </a:solidFill>
                <a:latin typeface="Courier" charset="0"/>
                <a:ea typeface="Courier" charset="0"/>
                <a:cs typeface="Courier" charset="0"/>
              </a:rPr>
              <a:t>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start, </a:t>
            </a:r>
            <a:r>
              <a:rPr lang="en-US" sz="1800" dirty="0" smtClean="0">
                <a:solidFill>
                  <a:srgbClr val="FF0000"/>
                </a:solidFill>
                <a:latin typeface="Courier" charset="0"/>
                <a:ea typeface="Courier" charset="0"/>
                <a:cs typeface="Courier" charset="0"/>
              </a:rPr>
              <a:t>// $a1</a:t>
            </a:r>
          </a:p>
          <a:p>
            <a:pPr marL="0" lvl="0" indent="0">
              <a:spcBef>
                <a:spcPts val="0"/>
              </a:spcBef>
              <a:buClrTx/>
              <a:buSzTx/>
              <a:buNone/>
            </a:pPr>
            <a:r>
              <a:rPr lang="en-US" sz="1800" dirty="0">
                <a:solidFill>
                  <a:srgbClr val="3E6EFF"/>
                </a:solidFill>
                <a:latin typeface="Courier" charset="0"/>
                <a:ea typeface="Courier" charset="0"/>
                <a:cs typeface="Courier" charset="0"/>
              </a:rPr>
              <a:t> </a:t>
            </a:r>
            <a:r>
              <a:rPr lang="en-US" sz="1800" dirty="0" smtClean="0">
                <a:solidFill>
                  <a:srgbClr val="3E6EFF"/>
                </a:solidFill>
                <a:latin typeface="Courier" charset="0"/>
                <a:ea typeface="Courier" charset="0"/>
                <a:cs typeface="Courier" charset="0"/>
              </a:rPr>
              <a:t>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end,   </a:t>
            </a:r>
            <a:r>
              <a:rPr lang="en-US" sz="1800" dirty="0" smtClean="0">
                <a:solidFill>
                  <a:srgbClr val="FF0000"/>
                </a:solidFill>
                <a:latin typeface="Courier" charset="0"/>
                <a:ea typeface="Courier" charset="0"/>
                <a:cs typeface="Courier" charset="0"/>
              </a:rPr>
              <a:t>// $a2</a:t>
            </a:r>
          </a:p>
          <a:p>
            <a:pPr marL="0" lvl="0" indent="0">
              <a:spcBef>
                <a:spcPts val="0"/>
              </a:spcBef>
              <a:buClrTx/>
              <a:buSzTx/>
              <a:buNone/>
            </a:pPr>
            <a:r>
              <a:rPr lang="en-US" sz="1800" dirty="0">
                <a:solidFill>
                  <a:srgbClr val="3E6EFF"/>
                </a:solidFill>
                <a:latin typeface="Courier" charset="0"/>
                <a:ea typeface="Courier" charset="0"/>
                <a:cs typeface="Courier" charset="0"/>
              </a:rPr>
              <a:t> </a:t>
            </a:r>
            <a:r>
              <a:rPr lang="en-US" sz="1800" dirty="0" smtClean="0">
                <a:solidFill>
                  <a:srgbClr val="3E6EFF"/>
                </a:solidFill>
                <a:latin typeface="Courier" charset="0"/>
                <a:ea typeface="Courier" charset="0"/>
                <a:cs typeface="Courier" charset="0"/>
              </a:rPr>
              <a:t>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step=1 </a:t>
            </a:r>
            <a:r>
              <a:rPr lang="en-US" sz="1800" dirty="0" smtClean="0">
                <a:solidFill>
                  <a:srgbClr val="FF0000"/>
                </a:solidFill>
                <a:latin typeface="Courier" charset="0"/>
                <a:ea typeface="Courier" charset="0"/>
                <a:cs typeface="Courier" charset="0"/>
              </a:rPr>
              <a:t>// $a3</a:t>
            </a:r>
          </a:p>
          <a:p>
            <a:pPr marL="0" lvl="0" indent="0">
              <a:spcBef>
                <a:spcPts val="0"/>
              </a:spcBef>
              <a:buClrTx/>
              <a:buSzTx/>
              <a:buNone/>
            </a:pPr>
            <a:r>
              <a:rPr lang="en-US" sz="1800" dirty="0" smtClean="0">
                <a:latin typeface="Courier" charset="0"/>
                <a:ea typeface="Courier" charset="0"/>
                <a:cs typeface="Courier" charset="0"/>
              </a:rPr>
              <a:t>) { ... }</a:t>
            </a:r>
          </a:p>
        </p:txBody>
      </p:sp>
    </p:spTree>
    <p:extLst>
      <p:ext uri="{BB962C8B-B14F-4D97-AF65-F5344CB8AC3E}">
        <p14:creationId xmlns:p14="http://schemas.microsoft.com/office/powerpoint/2010/main" val="296223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Overview</a:t>
            </a:r>
            <a:endParaRPr lang="en-US" dirty="0"/>
          </a:p>
        </p:txBody>
      </p:sp>
      <p:sp>
        <p:nvSpPr>
          <p:cNvPr id="3" name="Content Placeholder 2"/>
          <p:cNvSpPr>
            <a:spLocks noGrp="1"/>
          </p:cNvSpPr>
          <p:nvPr>
            <p:ph idx="1"/>
          </p:nvPr>
        </p:nvSpPr>
        <p:spPr>
          <a:xfrm>
            <a:off x="4525701" y="1250065"/>
            <a:ext cx="4398943" cy="4988689"/>
          </a:xfrm>
        </p:spPr>
        <p:txBody>
          <a:bodyPr>
            <a:noAutofit/>
          </a:bodyPr>
          <a:lstStyle/>
          <a:p>
            <a:pPr>
              <a:lnSpc>
                <a:spcPct val="150000"/>
              </a:lnSpc>
            </a:pPr>
            <a:r>
              <a:rPr lang="en-US" sz="2800" dirty="0" smtClean="0">
                <a:solidFill>
                  <a:schemeClr val="bg1">
                    <a:lumMod val="85000"/>
                  </a:schemeClr>
                </a:solidFill>
              </a:rPr>
              <a:t>Motivating 3P Platforms</a:t>
            </a:r>
          </a:p>
          <a:p>
            <a:pPr>
              <a:lnSpc>
                <a:spcPct val="150000"/>
              </a:lnSpc>
            </a:pPr>
            <a:r>
              <a:rPr lang="en-US" sz="2800" dirty="0" smtClean="0">
                <a:solidFill>
                  <a:schemeClr val="bg1">
                    <a:lumMod val="85000"/>
                  </a:schemeClr>
                </a:solidFill>
              </a:rPr>
              <a:t>LTA Software</a:t>
            </a:r>
          </a:p>
          <a:p>
            <a:pPr>
              <a:lnSpc>
                <a:spcPct val="150000"/>
              </a:lnSpc>
            </a:pPr>
            <a:r>
              <a:rPr lang="en-US" sz="2800" dirty="0" smtClean="0"/>
              <a:t>LTA Hardware</a:t>
            </a:r>
          </a:p>
          <a:p>
            <a:pPr>
              <a:lnSpc>
                <a:spcPct val="150000"/>
              </a:lnSpc>
            </a:pPr>
            <a:r>
              <a:rPr lang="en-US" sz="2800" dirty="0" smtClean="0"/>
              <a:t>LTA Evaluation</a:t>
            </a:r>
          </a:p>
          <a:p>
            <a:pPr>
              <a:lnSpc>
                <a:spcPct val="150000"/>
              </a:lnSpc>
            </a:pPr>
            <a:r>
              <a:rPr lang="en-US" sz="2800" dirty="0" smtClean="0"/>
              <a:t>Related Works</a:t>
            </a:r>
          </a:p>
          <a:p>
            <a:pPr>
              <a:lnSpc>
                <a:spcPct val="150000"/>
              </a:lnSpc>
            </a:pPr>
            <a:r>
              <a:rPr lang="en-US" sz="2800" dirty="0" smtClean="0"/>
              <a:t>Conclusions</a:t>
            </a:r>
            <a:endParaRPr lang="en-US" sz="28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19</a:t>
            </a:fld>
            <a:endParaRPr lang="en-US" dirty="0"/>
          </a:p>
        </p:txBody>
      </p:sp>
      <p:grpSp>
        <p:nvGrpSpPr>
          <p:cNvPr id="9" name="Group 8"/>
          <p:cNvGrpSpPr/>
          <p:nvPr/>
        </p:nvGrpSpPr>
        <p:grpSpPr>
          <a:xfrm>
            <a:off x="933174" y="1249392"/>
            <a:ext cx="2835505" cy="4989361"/>
            <a:chOff x="933174" y="1249392"/>
            <a:chExt cx="2835505" cy="4989361"/>
          </a:xfrm>
        </p:grpSpPr>
        <p:pic>
          <p:nvPicPr>
            <p:cNvPr id="5" name="Picture 4"/>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949124" y="1249392"/>
              <a:ext cx="2819554" cy="1084993"/>
            </a:xfrm>
            <a:prstGeom prst="rect">
              <a:avLst/>
            </a:prstGeom>
          </p:spPr>
        </p:pic>
        <p:pic>
          <p:nvPicPr>
            <p:cNvPr id="7" name="Picture 6"/>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933174" y="2458402"/>
              <a:ext cx="2835505" cy="2414985"/>
            </a:xfrm>
            <a:prstGeom prst="rect">
              <a:avLst/>
            </a:prstGeom>
          </p:spPr>
        </p:pic>
        <p:pic>
          <p:nvPicPr>
            <p:cNvPr id="8" name="Picture 7"/>
            <p:cNvPicPr>
              <a:picLocks noChangeAspect="1"/>
            </p:cNvPicPr>
            <p:nvPr/>
          </p:nvPicPr>
          <p:blipFill>
            <a:blip r:embed="rId7" r:link="rId8">
              <a:extLst>
                <a:ext uri="{28A0092B-C50C-407E-A947-70E740481C1C}">
                  <a14:useLocalDpi xmlns:a14="http://schemas.microsoft.com/office/drawing/2010/main" val="0"/>
                </a:ext>
              </a:extLst>
            </a:blip>
            <a:stretch>
              <a:fillRect/>
            </a:stretch>
          </p:blipFill>
          <p:spPr>
            <a:xfrm>
              <a:off x="984578" y="4997405"/>
              <a:ext cx="2784101" cy="1241348"/>
            </a:xfrm>
            <a:prstGeom prst="rect">
              <a:avLst/>
            </a:prstGeom>
          </p:spPr>
        </p:pic>
      </p:grpSp>
    </p:spTree>
    <p:extLst>
      <p:ext uri="{BB962C8B-B14F-4D97-AF65-F5344CB8AC3E}">
        <p14:creationId xmlns:p14="http://schemas.microsoft.com/office/powerpoint/2010/main" val="14375487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Application Development Flow</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a:t>
            </a:fld>
            <a:endParaRPr lang="en-US" dirty="0"/>
          </a:p>
        </p:txBody>
      </p:sp>
      <p:pic>
        <p:nvPicPr>
          <p:cNvPr id="10" name="Content Placeholder 9"/>
          <p:cNvPicPr>
            <a:picLocks noGrp="1" noChangeAspect="1"/>
          </p:cNvPicPr>
          <p:nvPr>
            <p:ph idx="1"/>
          </p:nvPr>
        </p:nvPicPr>
        <p:blipFill>
          <a:blip r:embed="rId3" r:link="rId4">
            <a:extLst>
              <a:ext uri="{28A0092B-C50C-407E-A947-70E740481C1C}">
                <a14:useLocalDpi xmlns:a14="http://schemas.microsoft.com/office/drawing/2010/main" val="0"/>
              </a:ext>
            </a:extLst>
          </a:blip>
          <a:stretch>
            <a:fillRect/>
          </a:stretch>
        </p:blipFill>
        <p:spPr>
          <a:xfrm>
            <a:off x="283577" y="4530168"/>
            <a:ext cx="2871431" cy="1875669"/>
          </a:xfrm>
        </p:spPr>
      </p:pic>
      <p:pic>
        <p:nvPicPr>
          <p:cNvPr id="12" name="Picture 11"/>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1255854" y="1147892"/>
            <a:ext cx="6985320" cy="2688022"/>
          </a:xfrm>
          <a:prstGeom prst="rect">
            <a:avLst/>
          </a:prstGeom>
        </p:spPr>
      </p:pic>
      <p:pic>
        <p:nvPicPr>
          <p:cNvPr id="13" name="Picture 12"/>
          <p:cNvPicPr>
            <a:picLocks noChangeAspect="1"/>
          </p:cNvPicPr>
          <p:nvPr/>
        </p:nvPicPr>
        <p:blipFill>
          <a:blip r:embed="rId7" r:link="rId8">
            <a:extLst>
              <a:ext uri="{28A0092B-C50C-407E-A947-70E740481C1C}">
                <a14:useLocalDpi xmlns:a14="http://schemas.microsoft.com/office/drawing/2010/main" val="0"/>
              </a:ext>
            </a:extLst>
          </a:blip>
          <a:stretch>
            <a:fillRect/>
          </a:stretch>
        </p:blipFill>
        <p:spPr>
          <a:xfrm>
            <a:off x="1255854" y="1148427"/>
            <a:ext cx="6985320" cy="2688022"/>
          </a:xfrm>
          <a:prstGeom prst="rect">
            <a:avLst/>
          </a:prstGeom>
        </p:spPr>
      </p:pic>
      <p:pic>
        <p:nvPicPr>
          <p:cNvPr id="14" name="Picture 13"/>
          <p:cNvPicPr>
            <a:picLocks noChangeAspect="1"/>
          </p:cNvPicPr>
          <p:nvPr/>
        </p:nvPicPr>
        <p:blipFill>
          <a:blip r:embed="rId9" r:link="rId10">
            <a:extLst>
              <a:ext uri="{28A0092B-C50C-407E-A947-70E740481C1C}">
                <a14:useLocalDpi xmlns:a14="http://schemas.microsoft.com/office/drawing/2010/main" val="0"/>
              </a:ext>
            </a:extLst>
          </a:blip>
          <a:stretch>
            <a:fillRect/>
          </a:stretch>
        </p:blipFill>
        <p:spPr>
          <a:xfrm>
            <a:off x="1255854" y="1147357"/>
            <a:ext cx="6986016" cy="2688290"/>
          </a:xfrm>
          <a:prstGeom prst="rect">
            <a:avLst/>
          </a:prstGeom>
        </p:spPr>
      </p:pic>
      <p:pic>
        <p:nvPicPr>
          <p:cNvPr id="15" name="Picture 14"/>
          <p:cNvPicPr>
            <a:picLocks noChangeAspect="1"/>
          </p:cNvPicPr>
          <p:nvPr/>
        </p:nvPicPr>
        <p:blipFill>
          <a:blip r:embed="rId11" r:link="rId12">
            <a:extLst>
              <a:ext uri="{28A0092B-C50C-407E-A947-70E740481C1C}">
                <a14:useLocalDpi xmlns:a14="http://schemas.microsoft.com/office/drawing/2010/main" val="0"/>
              </a:ext>
            </a:extLst>
          </a:blip>
          <a:stretch>
            <a:fillRect/>
          </a:stretch>
        </p:blipFill>
        <p:spPr>
          <a:xfrm>
            <a:off x="3528600" y="4463224"/>
            <a:ext cx="2958295" cy="1942614"/>
          </a:xfrm>
          <a:prstGeom prst="rect">
            <a:avLst/>
          </a:prstGeom>
        </p:spPr>
      </p:pic>
      <p:pic>
        <p:nvPicPr>
          <p:cNvPr id="16" name="Picture 15"/>
          <p:cNvPicPr>
            <a:picLocks noChangeAspect="1"/>
          </p:cNvPicPr>
          <p:nvPr/>
        </p:nvPicPr>
        <p:blipFill>
          <a:blip r:embed="rId13" r:link="rId14">
            <a:extLst>
              <a:ext uri="{28A0092B-C50C-407E-A947-70E740481C1C}">
                <a14:useLocalDpi xmlns:a14="http://schemas.microsoft.com/office/drawing/2010/main" val="0"/>
              </a:ext>
            </a:extLst>
          </a:blip>
          <a:stretch>
            <a:fillRect/>
          </a:stretch>
        </p:blipFill>
        <p:spPr>
          <a:xfrm>
            <a:off x="6791044" y="4345922"/>
            <a:ext cx="2069340" cy="2159012"/>
          </a:xfrm>
          <a:prstGeom prst="rect">
            <a:avLst/>
          </a:prstGeom>
        </p:spPr>
      </p:pic>
      <p:sp>
        <p:nvSpPr>
          <p:cNvPr id="17" name="TextBox 16"/>
          <p:cNvSpPr txBox="1"/>
          <p:nvPr/>
        </p:nvSpPr>
        <p:spPr>
          <a:xfrm>
            <a:off x="637211" y="4161256"/>
            <a:ext cx="2146742" cy="369332"/>
          </a:xfrm>
          <a:prstGeom prst="rect">
            <a:avLst/>
          </a:prstGeom>
          <a:noFill/>
        </p:spPr>
        <p:txBody>
          <a:bodyPr wrap="none" rtlCol="0">
            <a:spAutoFit/>
          </a:bodyPr>
          <a:lstStyle/>
          <a:p>
            <a:r>
              <a:rPr lang="en-US" smtClean="0"/>
              <a:t>Intel Xeon E5 2600</a:t>
            </a:r>
            <a:endParaRPr lang="en-US"/>
          </a:p>
        </p:txBody>
      </p:sp>
      <p:sp>
        <p:nvSpPr>
          <p:cNvPr id="18" name="TextBox 17"/>
          <p:cNvSpPr txBox="1"/>
          <p:nvPr/>
        </p:nvSpPr>
        <p:spPr>
          <a:xfrm>
            <a:off x="3899655" y="4123903"/>
            <a:ext cx="2334870" cy="369332"/>
          </a:xfrm>
          <a:prstGeom prst="rect">
            <a:avLst/>
          </a:prstGeom>
          <a:noFill/>
        </p:spPr>
        <p:txBody>
          <a:bodyPr wrap="none" rtlCol="0">
            <a:spAutoFit/>
          </a:bodyPr>
          <a:lstStyle/>
          <a:p>
            <a:r>
              <a:rPr lang="en-US" dirty="0" smtClean="0"/>
              <a:t>Intel Xeon Phi 5110P</a:t>
            </a:r>
            <a:endParaRPr lang="en-US" dirty="0"/>
          </a:p>
        </p:txBody>
      </p:sp>
      <p:sp>
        <p:nvSpPr>
          <p:cNvPr id="19" name="TextBox 18"/>
          <p:cNvSpPr txBox="1"/>
          <p:nvPr/>
        </p:nvSpPr>
        <p:spPr>
          <a:xfrm>
            <a:off x="6791044" y="3954189"/>
            <a:ext cx="2014719" cy="369332"/>
          </a:xfrm>
          <a:prstGeom prst="rect">
            <a:avLst/>
          </a:prstGeom>
          <a:noFill/>
        </p:spPr>
        <p:txBody>
          <a:bodyPr wrap="none" rtlCol="0">
            <a:spAutoFit/>
          </a:bodyPr>
          <a:lstStyle/>
          <a:p>
            <a:r>
              <a:rPr lang="en-US" smtClean="0"/>
              <a:t>NVIDIA Tesla K20</a:t>
            </a:r>
            <a:endParaRPr lang="en-US" dirty="0"/>
          </a:p>
        </p:txBody>
      </p:sp>
      <p:sp>
        <p:nvSpPr>
          <p:cNvPr id="20" name="Rectangle 19"/>
          <p:cNvSpPr/>
          <p:nvPr/>
        </p:nvSpPr>
        <p:spPr>
          <a:xfrm>
            <a:off x="104172" y="3931788"/>
            <a:ext cx="8935656" cy="2595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2"/>
          <p:cNvSpPr txBox="1">
            <a:spLocks/>
          </p:cNvSpPr>
          <p:nvPr/>
        </p:nvSpPr>
        <p:spPr>
          <a:xfrm>
            <a:off x="457200" y="3974974"/>
            <a:ext cx="8582628" cy="2595547"/>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rgbClr val="4D4F53"/>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rgbClr val="4D4F53"/>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rgbClr val="4D4F53"/>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rgbClr val="4D4F53"/>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rgbClr val="4D4F53"/>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smtClean="0"/>
              <a:t>Productivity</a:t>
            </a:r>
          </a:p>
          <a:p>
            <a:pPr lvl="1"/>
            <a:r>
              <a:rPr lang="en-US" dirty="0"/>
              <a:t>H</a:t>
            </a:r>
            <a:r>
              <a:rPr lang="en-US" dirty="0" smtClean="0"/>
              <a:t>ow easy is it to implement and optimize applications?</a:t>
            </a:r>
          </a:p>
          <a:p>
            <a:r>
              <a:rPr lang="en-US" dirty="0" smtClean="0"/>
              <a:t>Portability</a:t>
            </a:r>
          </a:p>
          <a:p>
            <a:pPr lvl="1"/>
            <a:r>
              <a:rPr lang="en-US" dirty="0" smtClean="0"/>
              <a:t>How easy is it to port applications across platforms?</a:t>
            </a:r>
          </a:p>
          <a:p>
            <a:r>
              <a:rPr lang="en-US" dirty="0" smtClean="0"/>
              <a:t>Performance</a:t>
            </a:r>
          </a:p>
          <a:p>
            <a:pPr lvl="1"/>
            <a:r>
              <a:rPr lang="en-US" dirty="0" smtClean="0"/>
              <a:t>How easy is it to achieve speedups for wide range of applications?</a:t>
            </a:r>
            <a:endParaRPr lang="en-US" dirty="0"/>
          </a:p>
        </p:txBody>
      </p:sp>
    </p:spTree>
    <p:extLst>
      <p:ext uri="{BB962C8B-B14F-4D97-AF65-F5344CB8AC3E}">
        <p14:creationId xmlns:p14="http://schemas.microsoft.com/office/powerpoint/2010/main" val="1174230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animBg="1"/>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Tightly Coupled LTA Engine</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20</a:t>
            </a:fld>
            <a:endParaRPr lang="en-US" dirty="0"/>
          </a:p>
        </p:txBody>
      </p:sp>
      <p:pic>
        <p:nvPicPr>
          <p:cNvPr id="5" name="Picture 4"/>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1371600" y="1008030"/>
            <a:ext cx="6400800" cy="5503872"/>
          </a:xfrm>
          <a:prstGeom prst="rect">
            <a:avLst/>
          </a:prstGeom>
        </p:spPr>
      </p:pic>
    </p:spTree>
    <p:extLst>
      <p:ext uri="{BB962C8B-B14F-4D97-AF65-F5344CB8AC3E}">
        <p14:creationId xmlns:p14="http://schemas.microsoft.com/office/powerpoint/2010/main" val="19693301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Loosely Coupled LTA Engine</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21</a:t>
            </a:fld>
            <a:endParaRPr lang="en-US" dirty="0"/>
          </a:p>
        </p:txBody>
      </p:sp>
      <p:pic>
        <p:nvPicPr>
          <p:cNvPr id="3" name="Picture 2"/>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456386" y="1008030"/>
            <a:ext cx="8230414" cy="5420029"/>
          </a:xfrm>
          <a:prstGeom prst="rect">
            <a:avLst/>
          </a:prstGeom>
        </p:spPr>
      </p:pic>
    </p:spTree>
    <p:extLst>
      <p:ext uri="{BB962C8B-B14F-4D97-AF65-F5344CB8AC3E}">
        <p14:creationId xmlns:p14="http://schemas.microsoft.com/office/powerpoint/2010/main" val="11008232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Task-Coupling Terminology</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22</a:t>
            </a:fld>
            <a:endParaRPr lang="en-US" dirty="0"/>
          </a:p>
        </p:txBody>
      </p:sp>
      <p:pic>
        <p:nvPicPr>
          <p:cNvPr id="7" name="Picture 6"/>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54439" y="1413144"/>
            <a:ext cx="4517561" cy="4316324"/>
          </a:xfrm>
          <a:prstGeom prst="rect">
            <a:avLst/>
          </a:prstGeom>
        </p:spPr>
      </p:pic>
      <p:sp>
        <p:nvSpPr>
          <p:cNvPr id="9" name="Content Placeholder 2"/>
          <p:cNvSpPr>
            <a:spLocks noGrp="1"/>
          </p:cNvSpPr>
          <p:nvPr>
            <p:ph idx="1"/>
          </p:nvPr>
        </p:nvSpPr>
        <p:spPr>
          <a:xfrm>
            <a:off x="5678524" y="4127360"/>
            <a:ext cx="2286000" cy="814449"/>
          </a:xfrm>
        </p:spPr>
        <p:txBody>
          <a:bodyPr/>
          <a:lstStyle/>
          <a:p>
            <a:pPr marL="274320" lvl="1" indent="0">
              <a:buNone/>
            </a:pPr>
            <a:r>
              <a:rPr lang="en-US" sz="3800" dirty="0" smtClean="0">
                <a:latin typeface="Times" charset="0"/>
                <a:ea typeface="Times" charset="0"/>
                <a:cs typeface="Times" charset="0"/>
              </a:rPr>
              <a:t>4/2x2/2</a:t>
            </a:r>
            <a:endParaRPr lang="en-US" sz="3800" dirty="0" smtClean="0">
              <a:latin typeface="Times" charset="0"/>
              <a:ea typeface="Times" charset="0"/>
              <a:cs typeface="Times" charset="0"/>
            </a:endParaRPr>
          </a:p>
          <a:p>
            <a:pPr lvl="1"/>
            <a:endParaRPr lang="en-US"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8404" y="1087316"/>
            <a:ext cx="4206240" cy="2864231"/>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8404" y="1087317"/>
            <a:ext cx="4206240" cy="286423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18404" y="1087316"/>
            <a:ext cx="4206240" cy="2864230"/>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18404" y="1087316"/>
            <a:ext cx="4206240" cy="2864230"/>
          </a:xfrm>
          <a:prstGeom prst="rect">
            <a:avLst/>
          </a:prstGeom>
        </p:spPr>
      </p:pic>
      <p:grpSp>
        <p:nvGrpSpPr>
          <p:cNvPr id="18" name="Group 17"/>
          <p:cNvGrpSpPr/>
          <p:nvPr/>
        </p:nvGrpSpPr>
        <p:grpSpPr>
          <a:xfrm>
            <a:off x="1238490" y="3571306"/>
            <a:ext cx="2212695" cy="861797"/>
            <a:chOff x="1238490" y="3571306"/>
            <a:chExt cx="2212695" cy="861797"/>
          </a:xfrm>
        </p:grpSpPr>
        <p:sp>
          <p:nvSpPr>
            <p:cNvPr id="14" name="Rectangle 13"/>
            <p:cNvSpPr/>
            <p:nvPr/>
          </p:nvSpPr>
          <p:spPr>
            <a:xfrm>
              <a:off x="1238491" y="4004840"/>
              <a:ext cx="821803" cy="4282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629382" y="4004840"/>
              <a:ext cx="821803" cy="4282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238490" y="3571306"/>
              <a:ext cx="821803" cy="4282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629381" y="3583350"/>
              <a:ext cx="821803" cy="4282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1238488" y="3580221"/>
            <a:ext cx="2212695" cy="852882"/>
            <a:chOff x="1238488" y="3580221"/>
            <a:chExt cx="2212695" cy="852882"/>
          </a:xfrm>
        </p:grpSpPr>
        <p:sp>
          <p:nvSpPr>
            <p:cNvPr id="19" name="Rectangle 18"/>
            <p:cNvSpPr/>
            <p:nvPr/>
          </p:nvSpPr>
          <p:spPr>
            <a:xfrm>
              <a:off x="2629380" y="3589136"/>
              <a:ext cx="821803" cy="84396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238488" y="3580221"/>
              <a:ext cx="821803" cy="84396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1238485" y="3577562"/>
            <a:ext cx="2212698" cy="850739"/>
            <a:chOff x="1238485" y="3577562"/>
            <a:chExt cx="2212698" cy="850739"/>
          </a:xfrm>
        </p:grpSpPr>
        <p:sp>
          <p:nvSpPr>
            <p:cNvPr id="22" name="Rectangle 21"/>
            <p:cNvSpPr/>
            <p:nvPr/>
          </p:nvSpPr>
          <p:spPr>
            <a:xfrm>
              <a:off x="1238485" y="3577562"/>
              <a:ext cx="2212698" cy="419348"/>
            </a:xfrm>
            <a:prstGeom prst="rect">
              <a:avLst/>
            </a:prstGeom>
            <a:noFill/>
            <a:ln w="38100">
              <a:solidFill>
                <a:srgbClr val="3E6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238485" y="4008953"/>
              <a:ext cx="2212698" cy="419348"/>
            </a:xfrm>
            <a:prstGeom prst="rect">
              <a:avLst/>
            </a:prstGeom>
            <a:noFill/>
            <a:ln w="38100">
              <a:solidFill>
                <a:srgbClr val="3E6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p:cNvSpPr/>
          <p:nvPr/>
        </p:nvSpPr>
        <p:spPr>
          <a:xfrm>
            <a:off x="7141580" y="4133135"/>
            <a:ext cx="555585" cy="710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655443" y="4127359"/>
            <a:ext cx="486137" cy="710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285050" y="4127358"/>
            <a:ext cx="555585" cy="710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796595" y="4132763"/>
            <a:ext cx="555585" cy="710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18404" y="1087315"/>
            <a:ext cx="4206240" cy="2864231"/>
          </a:xfrm>
          <a:prstGeom prst="rect">
            <a:avLst/>
          </a:prstGeom>
        </p:spPr>
      </p:pic>
      <p:pic>
        <p:nvPicPr>
          <p:cNvPr id="30" name="Picture 2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18404" y="1087315"/>
            <a:ext cx="4206240" cy="2864231"/>
          </a:xfrm>
          <a:prstGeom prst="rect">
            <a:avLst/>
          </a:prstGeom>
        </p:spPr>
      </p:pic>
      <p:pic>
        <p:nvPicPr>
          <p:cNvPr id="31" name="Picture 3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18404" y="1087315"/>
            <a:ext cx="4206240" cy="2864231"/>
          </a:xfrm>
          <a:prstGeom prst="rect">
            <a:avLst/>
          </a:prstGeom>
        </p:spPr>
      </p:pic>
      <mc:AlternateContent xmlns:mc="http://schemas.openxmlformats.org/markup-compatibility/2006">
        <mc:Choice xmlns:a14="http://schemas.microsoft.com/office/drawing/2010/main" Requires="a14">
          <p:sp>
            <p:nvSpPr>
              <p:cNvPr id="32" name="Content Placeholder 6"/>
              <p:cNvSpPr txBox="1">
                <a:spLocks/>
              </p:cNvSpPr>
              <p:nvPr/>
            </p:nvSpPr>
            <p:spPr>
              <a:xfrm>
                <a:off x="5164029" y="5165643"/>
                <a:ext cx="3522771" cy="787659"/>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rgbClr val="4D4F53"/>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rgbClr val="4D4F53"/>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rgbClr val="4D4F53"/>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rgbClr val="4D4F53"/>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rgbClr val="4D4F53"/>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d>
                        <m:dPr>
                          <m:ctrlPr>
                            <a:rPr lang="en-US" sz="3800" b="0" i="1" smtClean="0">
                              <a:latin typeface="Cambria Math" charset="0"/>
                            </a:rPr>
                          </m:ctrlPr>
                        </m:dPr>
                        <m:e>
                          <m:r>
                            <a:rPr lang="en-US" sz="3800" b="0" i="1" smtClean="0">
                              <a:latin typeface="Cambria Math" charset="0"/>
                            </a:rPr>
                            <m:t>𝑙</m:t>
                          </m:r>
                          <m:r>
                            <a:rPr lang="en-US" sz="3800" b="0" i="1" smtClean="0">
                              <a:latin typeface="Cambria Math" charset="0"/>
                            </a:rPr>
                            <m:t>/</m:t>
                          </m:r>
                          <m:r>
                            <a:rPr lang="en-US" sz="3800" b="0" i="1" smtClean="0">
                              <a:latin typeface="Cambria Math" charset="0"/>
                            </a:rPr>
                            <m:t>𝑙𝑔</m:t>
                          </m:r>
                        </m:e>
                      </m:d>
                      <m:r>
                        <a:rPr lang="en-US" sz="3800" b="0" i="1" smtClean="0">
                          <a:latin typeface="Cambria Math" charset="0"/>
                        </a:rPr>
                        <m:t>𝑥</m:t>
                      </m:r>
                      <m:r>
                        <a:rPr lang="en-US" sz="3800" b="0" i="1" smtClean="0">
                          <a:latin typeface="Cambria Math" charset="0"/>
                        </a:rPr>
                        <m:t>(</m:t>
                      </m:r>
                      <m:r>
                        <a:rPr lang="en-US" sz="3800" b="0" i="1" smtClean="0">
                          <a:latin typeface="Cambria Math" charset="0"/>
                        </a:rPr>
                        <m:t>𝑐</m:t>
                      </m:r>
                      <m:r>
                        <a:rPr lang="en-US" sz="3800" b="0" i="1" smtClean="0">
                          <a:latin typeface="Cambria Math" charset="0"/>
                        </a:rPr>
                        <m:t>/</m:t>
                      </m:r>
                      <m:r>
                        <a:rPr lang="en-US" sz="3800" b="0" i="1" smtClean="0">
                          <a:latin typeface="Cambria Math" charset="0"/>
                        </a:rPr>
                        <m:t>𝑐𝑔</m:t>
                      </m:r>
                      <m:r>
                        <a:rPr lang="en-US" sz="3800" b="0" i="1" smtClean="0">
                          <a:latin typeface="Cambria Math" charset="0"/>
                        </a:rPr>
                        <m:t>)</m:t>
                      </m:r>
                    </m:oMath>
                  </m:oMathPara>
                </a14:m>
                <a:endParaRPr lang="en-US" sz="3800" dirty="0" smtClean="0"/>
              </a:p>
            </p:txBody>
          </p:sp>
        </mc:Choice>
        <mc:Fallback>
          <p:sp>
            <p:nvSpPr>
              <p:cNvPr id="32" name="Content Placeholder 6"/>
              <p:cNvSpPr txBox="1">
                <a:spLocks noRot="1" noChangeAspect="1" noMove="1" noResize="1" noEditPoints="1" noAdjustHandles="1" noChangeArrowheads="1" noChangeShapeType="1" noTextEdit="1"/>
              </p:cNvSpPr>
              <p:nvPr/>
            </p:nvSpPr>
            <p:spPr>
              <a:xfrm>
                <a:off x="5164029" y="5165643"/>
                <a:ext cx="3522771" cy="787659"/>
              </a:xfrm>
              <a:prstGeom prst="rect">
                <a:avLst/>
              </a:prstGeom>
              <a:blipFill rotWithShape="0">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59384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21"/>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xit"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24"/>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3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Task-Coupling Taxonomy</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23</a:t>
            </a:fld>
            <a:endParaRPr lang="en-US" dirty="0"/>
          </a:p>
        </p:txBody>
      </p:sp>
      <p:pic>
        <p:nvPicPr>
          <p:cNvPr id="9" name="Picture 8"/>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754381" y="1566442"/>
            <a:ext cx="7635238" cy="4424880"/>
          </a:xfrm>
          <a:prstGeom prst="rect">
            <a:avLst/>
          </a:prstGeom>
        </p:spPr>
      </p:pic>
      <p:pic>
        <p:nvPicPr>
          <p:cNvPr id="10" name="Picture 9"/>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8014103" y="357186"/>
            <a:ext cx="912454" cy="777133"/>
          </a:xfrm>
          <a:prstGeom prst="rect">
            <a:avLst/>
          </a:prstGeom>
        </p:spPr>
      </p:pic>
    </p:spTree>
    <p:extLst>
      <p:ext uri="{BB962C8B-B14F-4D97-AF65-F5344CB8AC3E}">
        <p14:creationId xmlns:p14="http://schemas.microsoft.com/office/powerpoint/2010/main" val="12742886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Task-Coupling Taxonomy</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24</a:t>
            </a:fld>
            <a:endParaRPr lang="en-US" dirty="0"/>
          </a:p>
        </p:txBody>
      </p:sp>
      <p:pic>
        <p:nvPicPr>
          <p:cNvPr id="8" name="Picture 7"/>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659758" y="1102571"/>
            <a:ext cx="7639351" cy="5444538"/>
          </a:xfrm>
          <a:prstGeom prst="rect">
            <a:avLst/>
          </a:prstGeom>
        </p:spPr>
      </p:pic>
      <p:pic>
        <p:nvPicPr>
          <p:cNvPr id="5" name="Picture 4"/>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8014103" y="357186"/>
            <a:ext cx="912454" cy="777133"/>
          </a:xfrm>
          <a:prstGeom prst="rect">
            <a:avLst/>
          </a:prstGeom>
        </p:spPr>
      </p:pic>
    </p:spTree>
    <p:extLst>
      <p:ext uri="{BB962C8B-B14F-4D97-AF65-F5344CB8AC3E}">
        <p14:creationId xmlns:p14="http://schemas.microsoft.com/office/powerpoint/2010/main" val="3829735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Engine Template</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25</a:t>
            </a:fld>
            <a:endParaRPr lang="en-US" dirty="0"/>
          </a:p>
        </p:txBody>
      </p:sp>
      <p:pic>
        <p:nvPicPr>
          <p:cNvPr id="5" name="Picture 4"/>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8014103" y="357186"/>
            <a:ext cx="912454" cy="777133"/>
          </a:xfrm>
          <a:prstGeom prst="rect">
            <a:avLst/>
          </a:prstGeom>
        </p:spPr>
      </p:pic>
      <p:pic>
        <p:nvPicPr>
          <p:cNvPr id="8" name="Picture 7"/>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238692" y="1202771"/>
            <a:ext cx="8685103" cy="5025933"/>
          </a:xfrm>
          <a:prstGeom prst="rect">
            <a:avLst/>
          </a:prstGeom>
        </p:spPr>
      </p:pic>
      <p:pic>
        <p:nvPicPr>
          <p:cNvPr id="7" name="Picture 6"/>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238692" y="1202771"/>
            <a:ext cx="8685103" cy="5025933"/>
          </a:xfrm>
          <a:prstGeom prst="rect">
            <a:avLst/>
          </a:prstGeom>
        </p:spPr>
      </p:pic>
      <p:sp>
        <p:nvSpPr>
          <p:cNvPr id="3" name="Rectangle 2"/>
          <p:cNvSpPr/>
          <p:nvPr/>
        </p:nvSpPr>
        <p:spPr>
          <a:xfrm>
            <a:off x="238692" y="2407534"/>
            <a:ext cx="555585" cy="185195"/>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057846" y="2407534"/>
            <a:ext cx="555585" cy="185195"/>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1075927" y="2733555"/>
            <a:ext cx="2271086" cy="183266"/>
            <a:chOff x="1075927" y="2733555"/>
            <a:chExt cx="2271086" cy="183266"/>
          </a:xfrm>
        </p:grpSpPr>
        <p:sp>
          <p:nvSpPr>
            <p:cNvPr id="17" name="Rectangle 16"/>
            <p:cNvSpPr/>
            <p:nvPr/>
          </p:nvSpPr>
          <p:spPr>
            <a:xfrm>
              <a:off x="1075927" y="2733555"/>
              <a:ext cx="347759" cy="183266"/>
            </a:xfrm>
            <a:prstGeom prst="rect">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987879" y="2733555"/>
              <a:ext cx="347759" cy="183266"/>
            </a:xfrm>
            <a:prstGeom prst="rect">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999254" y="2733555"/>
              <a:ext cx="347759" cy="183266"/>
            </a:xfrm>
            <a:prstGeom prst="rect">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1075927" y="3325793"/>
            <a:ext cx="2271086" cy="183266"/>
            <a:chOff x="1075927" y="2733555"/>
            <a:chExt cx="2271086" cy="183266"/>
          </a:xfrm>
        </p:grpSpPr>
        <p:sp>
          <p:nvSpPr>
            <p:cNvPr id="22" name="Rectangle 21"/>
            <p:cNvSpPr/>
            <p:nvPr/>
          </p:nvSpPr>
          <p:spPr>
            <a:xfrm>
              <a:off x="1075927" y="2733555"/>
              <a:ext cx="347759" cy="183266"/>
            </a:xfrm>
            <a:prstGeom prst="rect">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987879" y="2733555"/>
              <a:ext cx="347759" cy="183266"/>
            </a:xfrm>
            <a:prstGeom prst="rect">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999254" y="2733555"/>
              <a:ext cx="347759" cy="183266"/>
            </a:xfrm>
            <a:prstGeom prst="rect">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p:cNvSpPr/>
          <p:nvPr/>
        </p:nvSpPr>
        <p:spPr>
          <a:xfrm>
            <a:off x="6242094" y="1753565"/>
            <a:ext cx="525800" cy="167833"/>
          </a:xfrm>
          <a:prstGeom prst="rect">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232937" y="1957056"/>
            <a:ext cx="347759" cy="183266"/>
          </a:xfrm>
          <a:prstGeom prst="rect">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2825374" y="916397"/>
            <a:ext cx="347759" cy="183266"/>
          </a:xfrm>
          <a:prstGeom prst="rect">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505713" y="2406538"/>
            <a:ext cx="525800" cy="167833"/>
          </a:xfrm>
          <a:prstGeom prst="rect">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4336432" y="2916821"/>
            <a:ext cx="525800" cy="167833"/>
          </a:xfrm>
          <a:prstGeom prst="rect">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4861129" y="3509059"/>
            <a:ext cx="525800" cy="167833"/>
          </a:xfrm>
          <a:prstGeom prst="rect">
            <a:avLst/>
          </a:prstGeom>
          <a:solidFill>
            <a:srgbClr val="FFAF0B"/>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768613" y="5637804"/>
            <a:ext cx="525800" cy="167833"/>
          </a:xfrm>
          <a:prstGeom prst="rect">
            <a:avLst/>
          </a:prstGeom>
          <a:solidFill>
            <a:srgbClr val="FFAF0B"/>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4861129" y="3509058"/>
            <a:ext cx="525800" cy="167833"/>
          </a:xfrm>
          <a:prstGeom prst="rect">
            <a:avLst/>
          </a:prstGeom>
          <a:solidFill>
            <a:srgbClr val="FFD279"/>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5768613" y="5443063"/>
            <a:ext cx="525800" cy="167833"/>
          </a:xfrm>
          <a:prstGeom prst="rect">
            <a:avLst/>
          </a:prstGeom>
          <a:solidFill>
            <a:srgbClr val="FFD279"/>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4865830" y="3509058"/>
            <a:ext cx="525800" cy="167833"/>
          </a:xfrm>
          <a:prstGeom prst="rect">
            <a:avLst/>
          </a:prstGeom>
          <a:solidFill>
            <a:srgbClr val="FFE3BB"/>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768613" y="5261776"/>
            <a:ext cx="525800" cy="167833"/>
          </a:xfrm>
          <a:prstGeom prst="rect">
            <a:avLst/>
          </a:prstGeom>
          <a:solidFill>
            <a:srgbClr val="FFE3BB"/>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869662" y="3001770"/>
            <a:ext cx="2892109" cy="9567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5233664" y="1494938"/>
            <a:ext cx="2780439" cy="123861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5544272" y="4907670"/>
            <a:ext cx="2060295" cy="123861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900958" y="5342345"/>
            <a:ext cx="1860813" cy="9567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899232" y="4503720"/>
            <a:ext cx="3024586" cy="8386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899232" y="1414743"/>
            <a:ext cx="3024586" cy="8386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822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0"/>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21"/>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26"/>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27"/>
                                        </p:tgtEl>
                                        <p:attrNameLst>
                                          <p:attrName>style.visibility</p:attrName>
                                        </p:attrNameLst>
                                      </p:cBhvr>
                                      <p:to>
                                        <p:strVal val="hidden"/>
                                      </p:to>
                                    </p:set>
                                  </p:childTnLst>
                                </p:cTn>
                              </p:par>
                              <p:par>
                                <p:cTn id="47" presetID="1" presetClass="entr" presetSubtype="0" fill="hold" grpId="2"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3" nodeType="clickEffect">
                                  <p:stCondLst>
                                    <p:cond delay="0"/>
                                  </p:stCondLst>
                                  <p:childTnLst>
                                    <p:set>
                                      <p:cBhvr>
                                        <p:cTn id="52" dur="1" fill="hold">
                                          <p:stCondLst>
                                            <p:cond delay="0"/>
                                          </p:stCondLst>
                                        </p:cTn>
                                        <p:tgtEl>
                                          <p:spTgt spid="26"/>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25"/>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28"/>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30"/>
                                        </p:tgtEl>
                                        <p:attrNameLst>
                                          <p:attrName>style.visibility</p:attrName>
                                        </p:attrNameLst>
                                      </p:cBhvr>
                                      <p:to>
                                        <p:strVal val="hidden"/>
                                      </p:to>
                                    </p:set>
                                  </p:childTnLst>
                                </p:cTn>
                              </p:par>
                              <p:par>
                                <p:cTn id="71" presetID="1"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33"/>
                                        </p:tgtEl>
                                        <p:attrNameLst>
                                          <p:attrName>style.visibility</p:attrName>
                                        </p:attrNameLst>
                                      </p:cBhvr>
                                      <p:to>
                                        <p:strVal val="hidden"/>
                                      </p:to>
                                    </p:set>
                                  </p:childTnLst>
                                </p:cTn>
                              </p:par>
                              <p:par>
                                <p:cTn id="79" presetID="1" presetClass="entr" presetSubtype="0" fill="hold" grpId="0" nodeType="withEffect">
                                  <p:stCondLst>
                                    <p:cond delay="0"/>
                                  </p:stCondLst>
                                  <p:childTnLst>
                                    <p:set>
                                      <p:cBhvr>
                                        <p:cTn id="80" dur="1" fill="hold">
                                          <p:stCondLst>
                                            <p:cond delay="0"/>
                                          </p:stCondLst>
                                        </p:cTn>
                                        <p:tgtEl>
                                          <p:spTgt spid="3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36"/>
                                        </p:tgtEl>
                                        <p:attrNameLst>
                                          <p:attrName>style.visibility</p:attrName>
                                        </p:attrNameLst>
                                      </p:cBhvr>
                                      <p:to>
                                        <p:strVal val="hidden"/>
                                      </p:to>
                                    </p:set>
                                  </p:childTnLst>
                                </p:cTn>
                              </p:par>
                              <p:par>
                                <p:cTn id="87" presetID="1" presetClass="entr" presetSubtype="0" fill="hold" grpId="0" nodeType="withEffect">
                                  <p:stCondLst>
                                    <p:cond delay="0"/>
                                  </p:stCondLst>
                                  <p:childTnLst>
                                    <p:set>
                                      <p:cBhvr>
                                        <p:cTn id="88" dur="1" fill="hold">
                                          <p:stCondLst>
                                            <p:cond delay="0"/>
                                          </p:stCondLst>
                                        </p:cTn>
                                        <p:tgtEl>
                                          <p:spTgt spid="37"/>
                                        </p:tgtEl>
                                        <p:attrNameLst>
                                          <p:attrName>style.visibility</p:attrName>
                                        </p:attrNameLst>
                                      </p:cBhvr>
                                      <p:to>
                                        <p:strVal val="visible"/>
                                      </p:to>
                                    </p:set>
                                  </p:childTnLst>
                                </p:cTn>
                              </p:par>
                              <p:par>
                                <p:cTn id="89" presetID="1" presetClass="exit" presetSubtype="0" fill="hold" grpId="1" nodeType="withEffect">
                                  <p:stCondLst>
                                    <p:cond delay="0"/>
                                  </p:stCondLst>
                                  <p:childTnLst>
                                    <p:set>
                                      <p:cBhvr>
                                        <p:cTn id="90" dur="1" fill="hold">
                                          <p:stCondLst>
                                            <p:cond delay="0"/>
                                          </p:stCondLst>
                                        </p:cTn>
                                        <p:tgtEl>
                                          <p:spTgt spid="29"/>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31"/>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34"/>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37"/>
                                        </p:tgtEl>
                                        <p:attrNameLst>
                                          <p:attrName>style.visibility</p:attrName>
                                        </p:attrNameLst>
                                      </p:cBhvr>
                                      <p:to>
                                        <p:strVal val="hidden"/>
                                      </p:to>
                                    </p:set>
                                  </p:childTnLst>
                                </p:cTn>
                              </p:par>
                              <p:par>
                                <p:cTn id="99" presetID="1" presetClass="entr" presetSubtype="0" fill="hold" grpId="0" nodeType="withEffect">
                                  <p:stCondLst>
                                    <p:cond delay="0"/>
                                  </p:stCondLst>
                                  <p:childTnLst>
                                    <p:set>
                                      <p:cBhvr>
                                        <p:cTn id="100" dur="1" fill="hold">
                                          <p:stCondLst>
                                            <p:cond delay="0"/>
                                          </p:stCondLst>
                                        </p:cTn>
                                        <p:tgtEl>
                                          <p:spTgt spid="38"/>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39"/>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40"/>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xit" presetSubtype="0" fill="hold" grpId="1" nodeType="clickEffect">
                                  <p:stCondLst>
                                    <p:cond delay="0"/>
                                  </p:stCondLst>
                                  <p:childTnLst>
                                    <p:set>
                                      <p:cBhvr>
                                        <p:cTn id="112" dur="1" fill="hold">
                                          <p:stCondLst>
                                            <p:cond delay="0"/>
                                          </p:stCondLst>
                                        </p:cTn>
                                        <p:tgtEl>
                                          <p:spTgt spid="40"/>
                                        </p:tgtEl>
                                        <p:attrNameLst>
                                          <p:attrName>style.visibility</p:attrName>
                                        </p:attrNameLst>
                                      </p:cBhvr>
                                      <p:to>
                                        <p:strVal val="hidden"/>
                                      </p:to>
                                    </p:set>
                                  </p:childTnLst>
                                </p:cTn>
                              </p:par>
                              <p:par>
                                <p:cTn id="113" presetID="1" presetClass="exit" presetSubtype="0" fill="hold" grpId="1" nodeType="withEffect">
                                  <p:stCondLst>
                                    <p:cond delay="0"/>
                                  </p:stCondLst>
                                  <p:childTnLst>
                                    <p:set>
                                      <p:cBhvr>
                                        <p:cTn id="114" dur="1" fill="hold">
                                          <p:stCondLst>
                                            <p:cond delay="0"/>
                                          </p:stCondLst>
                                        </p:cTn>
                                        <p:tgtEl>
                                          <p:spTgt spid="39"/>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38"/>
                                        </p:tgtEl>
                                        <p:attrNameLst>
                                          <p:attrName>style.visibility</p:attrName>
                                        </p:attrNameLst>
                                      </p:cBhvr>
                                      <p:to>
                                        <p:strVal val="hidden"/>
                                      </p:to>
                                    </p:set>
                                  </p:childTnLst>
                                </p:cTn>
                              </p:par>
                              <p:par>
                                <p:cTn id="117" presetID="1" presetClass="entr" presetSubtype="0" fill="hold" grpId="0" nodeType="withEffect">
                                  <p:stCondLst>
                                    <p:cond delay="0"/>
                                  </p:stCondLst>
                                  <p:childTnLst>
                                    <p:set>
                                      <p:cBhvr>
                                        <p:cTn id="118" dur="1" fill="hold">
                                          <p:stCondLst>
                                            <p:cond delay="0"/>
                                          </p:stCondLst>
                                        </p:cTn>
                                        <p:tgtEl>
                                          <p:spTgt spid="41"/>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42"/>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6" grpId="0" animBg="1"/>
      <p:bldP spid="16" grpId="1" animBg="1"/>
      <p:bldP spid="25" grpId="0" animBg="1"/>
      <p:bldP spid="25" grpId="1" animBg="1"/>
      <p:bldP spid="26" grpId="0" animBg="1"/>
      <p:bldP spid="26" grpId="1" animBg="1"/>
      <p:bldP spid="26" grpId="2" animBg="1"/>
      <p:bldP spid="26" grpId="3"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3" grpId="0" animBg="1"/>
      <p:bldP spid="33" grpId="1" animBg="1"/>
      <p:bldP spid="34" grpId="0" animBg="1"/>
      <p:bldP spid="34"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2" grpId="0" animBg="1"/>
      <p:bldP spid="4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Overview</a:t>
            </a:r>
            <a:endParaRPr lang="en-US" dirty="0"/>
          </a:p>
        </p:txBody>
      </p:sp>
      <p:sp>
        <p:nvSpPr>
          <p:cNvPr id="3" name="Content Placeholder 2"/>
          <p:cNvSpPr>
            <a:spLocks noGrp="1"/>
          </p:cNvSpPr>
          <p:nvPr>
            <p:ph idx="1"/>
          </p:nvPr>
        </p:nvSpPr>
        <p:spPr>
          <a:xfrm>
            <a:off x="4525701" y="1250065"/>
            <a:ext cx="4398943" cy="4988689"/>
          </a:xfrm>
        </p:spPr>
        <p:txBody>
          <a:bodyPr>
            <a:noAutofit/>
          </a:bodyPr>
          <a:lstStyle/>
          <a:p>
            <a:pPr>
              <a:lnSpc>
                <a:spcPct val="150000"/>
              </a:lnSpc>
            </a:pPr>
            <a:r>
              <a:rPr lang="en-US" sz="2800" dirty="0" smtClean="0">
                <a:solidFill>
                  <a:schemeClr val="bg1">
                    <a:lumMod val="85000"/>
                  </a:schemeClr>
                </a:solidFill>
              </a:rPr>
              <a:t>App Dev Case Study</a:t>
            </a:r>
            <a:endParaRPr lang="en-US" sz="2800" dirty="0" smtClean="0">
              <a:solidFill>
                <a:schemeClr val="bg1">
                  <a:lumMod val="85000"/>
                </a:schemeClr>
              </a:solidFill>
            </a:endParaRPr>
          </a:p>
          <a:p>
            <a:pPr>
              <a:lnSpc>
                <a:spcPct val="150000"/>
              </a:lnSpc>
            </a:pPr>
            <a:r>
              <a:rPr lang="en-US" sz="2800" dirty="0" smtClean="0">
                <a:solidFill>
                  <a:schemeClr val="bg1">
                    <a:lumMod val="85000"/>
                  </a:schemeClr>
                </a:solidFill>
              </a:rPr>
              <a:t>LTA Software</a:t>
            </a:r>
          </a:p>
          <a:p>
            <a:pPr>
              <a:lnSpc>
                <a:spcPct val="150000"/>
              </a:lnSpc>
            </a:pPr>
            <a:r>
              <a:rPr lang="en-US" sz="2800" dirty="0" smtClean="0">
                <a:solidFill>
                  <a:schemeClr val="bg1">
                    <a:lumMod val="85000"/>
                  </a:schemeClr>
                </a:solidFill>
              </a:rPr>
              <a:t>LTA Hardware</a:t>
            </a:r>
          </a:p>
          <a:p>
            <a:pPr>
              <a:lnSpc>
                <a:spcPct val="150000"/>
              </a:lnSpc>
            </a:pPr>
            <a:r>
              <a:rPr lang="en-US" sz="2800" dirty="0" smtClean="0"/>
              <a:t>LTA Evaluation</a:t>
            </a:r>
          </a:p>
          <a:p>
            <a:pPr>
              <a:lnSpc>
                <a:spcPct val="150000"/>
              </a:lnSpc>
            </a:pPr>
            <a:r>
              <a:rPr lang="en-US" sz="2800" dirty="0" smtClean="0"/>
              <a:t>Related Works</a:t>
            </a:r>
          </a:p>
          <a:p>
            <a:pPr>
              <a:lnSpc>
                <a:spcPct val="150000"/>
              </a:lnSpc>
            </a:pPr>
            <a:r>
              <a:rPr lang="en-US" sz="2800" dirty="0" smtClean="0"/>
              <a:t>Conclusions</a:t>
            </a:r>
            <a:endParaRPr lang="en-US" sz="28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26</a:t>
            </a:fld>
            <a:endParaRPr lang="en-US" dirty="0"/>
          </a:p>
        </p:txBody>
      </p:sp>
      <p:grpSp>
        <p:nvGrpSpPr>
          <p:cNvPr id="9" name="Group 8"/>
          <p:cNvGrpSpPr/>
          <p:nvPr/>
        </p:nvGrpSpPr>
        <p:grpSpPr>
          <a:xfrm>
            <a:off x="933174" y="1249392"/>
            <a:ext cx="2835505" cy="4989361"/>
            <a:chOff x="933174" y="1249392"/>
            <a:chExt cx="2835505" cy="4989361"/>
          </a:xfrm>
        </p:grpSpPr>
        <p:pic>
          <p:nvPicPr>
            <p:cNvPr id="5" name="Picture 4"/>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949124" y="1249392"/>
              <a:ext cx="2819554" cy="1084993"/>
            </a:xfrm>
            <a:prstGeom prst="rect">
              <a:avLst/>
            </a:prstGeom>
          </p:spPr>
        </p:pic>
        <p:pic>
          <p:nvPicPr>
            <p:cNvPr id="7" name="Picture 6"/>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933174" y="2458402"/>
              <a:ext cx="2835505" cy="2414985"/>
            </a:xfrm>
            <a:prstGeom prst="rect">
              <a:avLst/>
            </a:prstGeom>
          </p:spPr>
        </p:pic>
        <p:pic>
          <p:nvPicPr>
            <p:cNvPr id="8" name="Picture 7"/>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984578" y="4997405"/>
              <a:ext cx="2784101" cy="1241348"/>
            </a:xfrm>
            <a:prstGeom prst="rect">
              <a:avLst/>
            </a:prstGeom>
          </p:spPr>
        </p:pic>
      </p:grpSp>
    </p:spTree>
    <p:extLst>
      <p:ext uri="{BB962C8B-B14F-4D97-AF65-F5344CB8AC3E}">
        <p14:creationId xmlns:p14="http://schemas.microsoft.com/office/powerpoint/2010/main" val="19886298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Methodology</a:t>
            </a:r>
            <a:endParaRPr lang="en-US" dirty="0"/>
          </a:p>
        </p:txBody>
      </p:sp>
      <p:sp>
        <p:nvSpPr>
          <p:cNvPr id="3" name="Content Placeholder 2"/>
          <p:cNvSpPr>
            <a:spLocks noGrp="1"/>
          </p:cNvSpPr>
          <p:nvPr>
            <p:ph idx="1"/>
          </p:nvPr>
        </p:nvSpPr>
        <p:spPr/>
        <p:txBody>
          <a:bodyPr/>
          <a:lstStyle/>
          <a:p>
            <a:r>
              <a:rPr lang="en-US" dirty="0" smtClean="0"/>
              <a:t>Ported 16 </a:t>
            </a:r>
            <a:r>
              <a:rPr lang="en-US" dirty="0" smtClean="0"/>
              <a:t>application kernels </a:t>
            </a:r>
            <a:r>
              <a:rPr lang="en-US" dirty="0" smtClean="0"/>
              <a:t>from PBBS and </a:t>
            </a:r>
            <a:r>
              <a:rPr lang="en-US" dirty="0" smtClean="0"/>
              <a:t>in-house benchmark suites with diverse loop-task parallelism</a:t>
            </a:r>
          </a:p>
          <a:p>
            <a:endParaRPr lang="en-US" dirty="0"/>
          </a:p>
          <a:p>
            <a:r>
              <a:rPr lang="en-US" dirty="0" smtClean="0"/>
              <a:t>Scientific computing</a:t>
            </a:r>
          </a:p>
          <a:p>
            <a:pPr lvl="1"/>
            <a:r>
              <a:rPr lang="en-US" dirty="0" smtClean="0"/>
              <a:t>N-body simulation, MRI-Q, SGEMM</a:t>
            </a:r>
          </a:p>
          <a:p>
            <a:r>
              <a:rPr lang="en-US" dirty="0" smtClean="0"/>
              <a:t>Image processing</a:t>
            </a:r>
          </a:p>
          <a:p>
            <a:pPr lvl="1"/>
            <a:r>
              <a:rPr lang="en-US" dirty="0" smtClean="0"/>
              <a:t>bilateral filter, RGB-to-CMYK, discrete cosine transform</a:t>
            </a:r>
          </a:p>
          <a:p>
            <a:r>
              <a:rPr lang="en-US" dirty="0" smtClean="0"/>
              <a:t>Graph algorithms</a:t>
            </a:r>
          </a:p>
          <a:p>
            <a:pPr lvl="1"/>
            <a:r>
              <a:rPr lang="en-US" dirty="0"/>
              <a:t>b</a:t>
            </a:r>
            <a:r>
              <a:rPr lang="en-US" dirty="0" smtClean="0"/>
              <a:t>readth-first search, maximal matching, maximal independent set</a:t>
            </a:r>
          </a:p>
          <a:p>
            <a:r>
              <a:rPr lang="en-US" dirty="0" smtClean="0"/>
              <a:t>Search/Sort algorithms</a:t>
            </a:r>
          </a:p>
          <a:p>
            <a:pPr lvl="1"/>
            <a:r>
              <a:rPr lang="en-US" dirty="0" smtClean="0"/>
              <a:t>Radix sort, substring matching, dictionary</a:t>
            </a:r>
          </a:p>
          <a:p>
            <a:pPr lvl="1"/>
            <a:endParaRPr lang="en-US" dirty="0" smtClean="0"/>
          </a:p>
          <a:p>
            <a:pPr lvl="1"/>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27</a:t>
            </a:fld>
            <a:endParaRPr lang="en-US" dirty="0"/>
          </a:p>
        </p:txBody>
      </p:sp>
    </p:spTree>
    <p:extLst>
      <p:ext uri="{BB962C8B-B14F-4D97-AF65-F5344CB8AC3E}">
        <p14:creationId xmlns:p14="http://schemas.microsoft.com/office/powerpoint/2010/main" val="3592219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Methodology</a:t>
            </a:r>
            <a:endParaRPr lang="en-US" dirty="0"/>
          </a:p>
        </p:txBody>
      </p:sp>
      <p:sp>
        <p:nvSpPr>
          <p:cNvPr id="3" name="Content Placeholder 2"/>
          <p:cNvSpPr>
            <a:spLocks noGrp="1"/>
          </p:cNvSpPr>
          <p:nvPr>
            <p:ph idx="1"/>
          </p:nvPr>
        </p:nvSpPr>
        <p:spPr>
          <a:xfrm>
            <a:off x="457200" y="1095374"/>
            <a:ext cx="8229600" cy="5664241"/>
          </a:xfrm>
        </p:spPr>
        <p:txBody>
          <a:bodyPr>
            <a:normAutofit/>
          </a:bodyPr>
          <a:lstStyle/>
          <a:p>
            <a:r>
              <a:rPr lang="en-US" dirty="0" smtClean="0"/>
              <a:t>gem5 + </a:t>
            </a:r>
            <a:r>
              <a:rPr lang="en-US" dirty="0" err="1" smtClean="0"/>
              <a:t>PyMTL</a:t>
            </a:r>
            <a:r>
              <a:rPr lang="en-US" dirty="0" smtClean="0"/>
              <a:t> co-simulation for cycle-level performance</a:t>
            </a:r>
          </a:p>
          <a:p>
            <a:endParaRPr lang="en-US" dirty="0" smtClean="0"/>
          </a:p>
          <a:p>
            <a:endParaRPr lang="en-US" dirty="0" smtClean="0"/>
          </a:p>
          <a:p>
            <a:endParaRPr lang="en-US" dirty="0"/>
          </a:p>
          <a:p>
            <a:endParaRPr lang="en-US" dirty="0" smtClean="0"/>
          </a:p>
          <a:p>
            <a:endParaRPr lang="en-US" dirty="0"/>
          </a:p>
          <a:p>
            <a:endParaRPr lang="en-US" dirty="0" smtClean="0"/>
          </a:p>
          <a:p>
            <a:endParaRPr lang="en-US" sz="1600" dirty="0"/>
          </a:p>
          <a:p>
            <a:endParaRPr lang="en-US" dirty="0" smtClean="0"/>
          </a:p>
          <a:p>
            <a:r>
              <a:rPr lang="en-US" dirty="0" smtClean="0"/>
              <a:t>Component/event-based area/energy modeling</a:t>
            </a:r>
          </a:p>
          <a:p>
            <a:pPr lvl="1"/>
            <a:r>
              <a:rPr lang="en-US" dirty="0" smtClean="0"/>
              <a:t>Uses area/energy dictionary backed by VLSI results</a:t>
            </a:r>
          </a:p>
          <a:p>
            <a:pPr lvl="1"/>
            <a:r>
              <a:rPr lang="en-US" dirty="0" smtClean="0"/>
              <a:t>FG-SIMT RTL for lane groups</a:t>
            </a:r>
          </a:p>
          <a:p>
            <a:pPr lvl="1"/>
            <a:r>
              <a:rPr lang="en-US" dirty="0" smtClean="0"/>
              <a:t>XLOOPS RTL for TMU and shared resources</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28</a:t>
            </a:fld>
            <a:endParaRPr lang="en-US" dirty="0"/>
          </a:p>
        </p:txBody>
      </p:sp>
      <p:pic>
        <p:nvPicPr>
          <p:cNvPr id="5" name="Picture 4"/>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1475772" y="1852981"/>
            <a:ext cx="6192456" cy="2806792"/>
          </a:xfrm>
          <a:prstGeom prst="rect">
            <a:avLst/>
          </a:prstGeom>
        </p:spPr>
      </p:pic>
    </p:spTree>
    <p:extLst>
      <p:ext uri="{BB962C8B-B14F-4D97-AF65-F5344CB8AC3E}">
        <p14:creationId xmlns:p14="http://schemas.microsoft.com/office/powerpoint/2010/main" val="3673814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30174"/>
            <a:ext cx="8339559" cy="777856"/>
          </a:xfrm>
        </p:spPr>
        <p:txBody>
          <a:bodyPr>
            <a:noAutofit/>
          </a:bodyPr>
          <a:lstStyle/>
          <a:p>
            <a:r>
              <a:rPr lang="en-US" sz="3200" dirty="0" smtClean="0"/>
              <a:t>LTA Engine: Spatial Task Coupling: Performance</a:t>
            </a:r>
            <a:endParaRPr lang="en-US" sz="32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29</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8" y="1008030"/>
            <a:ext cx="9127366" cy="4589836"/>
          </a:xfrm>
          <a:prstGeom prst="rect">
            <a:avLst/>
          </a:prstGeom>
        </p:spPr>
      </p:pic>
      <p:pic>
        <p:nvPicPr>
          <p:cNvPr id="7" name="Picture 6"/>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1098705" y="5598186"/>
            <a:ext cx="7056544" cy="951550"/>
          </a:xfrm>
          <a:prstGeom prst="rect">
            <a:avLst/>
          </a:prstGeom>
        </p:spPr>
      </p:pic>
      <p:sp>
        <p:nvSpPr>
          <p:cNvPr id="8" name="Rectangle 7"/>
          <p:cNvSpPr/>
          <p:nvPr/>
        </p:nvSpPr>
        <p:spPr>
          <a:xfrm>
            <a:off x="324091" y="1008031"/>
            <a:ext cx="2835798" cy="45425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159889" y="1008029"/>
            <a:ext cx="5027420" cy="45425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flipV="1">
            <a:off x="766824" y="1255852"/>
            <a:ext cx="101278" cy="17940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7766613" y="2199190"/>
            <a:ext cx="243068" cy="11037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8187309" y="1008029"/>
            <a:ext cx="953132" cy="45425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971476" y="5871326"/>
            <a:ext cx="2042782" cy="7128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704767" y="5550600"/>
            <a:ext cx="644325" cy="10335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99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6" grpId="0" animBg="1"/>
      <p:bldP spid="13" grpId="0" animBg="1"/>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Approaches to 3P Platforms</a:t>
            </a:r>
            <a:endParaRPr lang="en-US" dirty="0"/>
          </a:p>
        </p:txBody>
      </p:sp>
      <p:sp>
        <p:nvSpPr>
          <p:cNvPr id="3" name="Content Placeholder 2"/>
          <p:cNvSpPr>
            <a:spLocks noGrp="1"/>
          </p:cNvSpPr>
          <p:nvPr>
            <p:ph idx="1"/>
          </p:nvPr>
        </p:nvSpPr>
        <p:spPr>
          <a:xfrm>
            <a:off x="457200" y="1095375"/>
            <a:ext cx="8229600" cy="2863168"/>
          </a:xfrm>
        </p:spPr>
        <p:txBody>
          <a:bodyPr>
            <a:normAutofit/>
          </a:bodyPr>
          <a:lstStyle/>
          <a:p>
            <a:r>
              <a:rPr lang="en-US" dirty="0" smtClean="0"/>
              <a:t>Virtual ISAs</a:t>
            </a:r>
          </a:p>
          <a:p>
            <a:pPr lvl="1"/>
            <a:r>
              <a:rPr lang="en-US" dirty="0"/>
              <a:t>e</a:t>
            </a:r>
            <a:r>
              <a:rPr lang="en-US" dirty="0" smtClean="0"/>
              <a:t>.g.) AMD Heterogeneous Architecture, OpenCL, C++AMP</a:t>
            </a:r>
          </a:p>
          <a:p>
            <a:pPr lvl="1"/>
            <a:endParaRPr lang="en-US" dirty="0"/>
          </a:p>
          <a:p>
            <a:r>
              <a:rPr lang="en-US" dirty="0" smtClean="0"/>
              <a:t>Domain-Specific Languages (DSL)</a:t>
            </a:r>
          </a:p>
          <a:p>
            <a:pPr lvl="1"/>
            <a:r>
              <a:rPr lang="en-US" dirty="0"/>
              <a:t>e</a:t>
            </a:r>
            <a:r>
              <a:rPr lang="en-US" dirty="0" smtClean="0"/>
              <a:t>.g.) Halide, </a:t>
            </a:r>
            <a:r>
              <a:rPr lang="en-US" dirty="0" err="1" smtClean="0"/>
              <a:t>OptiML</a:t>
            </a:r>
            <a:r>
              <a:rPr lang="en-US" dirty="0" smtClean="0"/>
              <a:t>, </a:t>
            </a:r>
            <a:r>
              <a:rPr lang="en-US" dirty="0" err="1" smtClean="0"/>
              <a:t>Delite</a:t>
            </a:r>
            <a:endParaRPr lang="en-US" dirty="0" smtClean="0"/>
          </a:p>
          <a:p>
            <a:pPr lvl="1"/>
            <a:endParaRPr lang="en-US" dirty="0"/>
          </a:p>
          <a:p>
            <a:r>
              <a:rPr lang="en-US" dirty="0" smtClean="0"/>
              <a:t>SW-centric approaches for existing HW architectures</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a:t>
            </a:fld>
            <a:endParaRPr lang="en-US" dirty="0"/>
          </a:p>
        </p:txBody>
      </p:sp>
      <p:pic>
        <p:nvPicPr>
          <p:cNvPr id="5" name="Picture 4"/>
          <p:cNvPicPr>
            <a:picLocks noChangeAspect="1"/>
          </p:cNvPicPr>
          <p:nvPr/>
        </p:nvPicPr>
        <p:blipFill rotWithShape="1">
          <a:blip r:embed="rId3" r:link="rId4">
            <a:extLst>
              <a:ext uri="{28A0092B-C50C-407E-A947-70E740481C1C}">
                <a14:useLocalDpi xmlns:a14="http://schemas.microsoft.com/office/drawing/2010/main" val="0"/>
              </a:ext>
            </a:extLst>
          </a:blip>
          <a:srcRect l="22703" t="7849" r="21167"/>
          <a:stretch/>
        </p:blipFill>
        <p:spPr>
          <a:xfrm>
            <a:off x="778396" y="4138484"/>
            <a:ext cx="3171464" cy="2058089"/>
          </a:xfrm>
          <a:prstGeom prst="rect">
            <a:avLst/>
          </a:prstGeom>
        </p:spPr>
      </p:pic>
      <p:pic>
        <p:nvPicPr>
          <p:cNvPr id="6" name="Picture 5"/>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4855581" y="4661527"/>
            <a:ext cx="3640238" cy="1213412"/>
          </a:xfrm>
          <a:prstGeom prst="rect">
            <a:avLst/>
          </a:prstGeom>
        </p:spPr>
      </p:pic>
      <p:sp>
        <p:nvSpPr>
          <p:cNvPr id="7" name="Rectangle 6"/>
          <p:cNvSpPr/>
          <p:nvPr/>
        </p:nvSpPr>
        <p:spPr>
          <a:xfrm>
            <a:off x="607670" y="6107099"/>
            <a:ext cx="3512916" cy="461665"/>
          </a:xfrm>
          <a:prstGeom prst="rect">
            <a:avLst/>
          </a:prstGeom>
        </p:spPr>
        <p:txBody>
          <a:bodyPr wrap="square">
            <a:spAutoFit/>
          </a:bodyPr>
          <a:lstStyle/>
          <a:p>
            <a:r>
              <a:rPr lang="en-US" sz="1200" dirty="0"/>
              <a:t>Heterogeneous System Architecture: A Technical Review. AMD White </a:t>
            </a:r>
            <a:r>
              <a:rPr lang="en-US" sz="1200" dirty="0" smtClean="0"/>
              <a:t>Paper 2012.</a:t>
            </a:r>
          </a:p>
        </p:txBody>
      </p:sp>
      <p:sp>
        <p:nvSpPr>
          <p:cNvPr id="8" name="Rectangle 7"/>
          <p:cNvSpPr/>
          <p:nvPr/>
        </p:nvSpPr>
        <p:spPr>
          <a:xfrm>
            <a:off x="4618300" y="5965115"/>
            <a:ext cx="4114800" cy="646331"/>
          </a:xfrm>
          <a:prstGeom prst="rect">
            <a:avLst/>
          </a:prstGeom>
        </p:spPr>
        <p:txBody>
          <a:bodyPr wrap="square">
            <a:spAutoFit/>
          </a:bodyPr>
          <a:lstStyle/>
          <a:p>
            <a:r>
              <a:rPr lang="en-US" sz="1200" dirty="0"/>
              <a:t>J. Ragan-Kelley, et al. Halide: A Language and Compiler for Optimizing Parallelism, Locality, and Re- computation in Image Processing Pipelines. PLDI 2013. </a:t>
            </a:r>
          </a:p>
        </p:txBody>
      </p:sp>
    </p:spTree>
    <p:extLst>
      <p:ext uri="{BB962C8B-B14F-4D97-AF65-F5344CB8AC3E}">
        <p14:creationId xmlns:p14="http://schemas.microsoft.com/office/powerpoint/2010/main" val="18778924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LTA Engine: Spatial Task Coupling: Area</a:t>
            </a:r>
            <a:endParaRPr lang="en-US" sz="32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30</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900" y="1106379"/>
            <a:ext cx="8123900" cy="5105386"/>
          </a:xfrm>
          <a:prstGeom prst="rect">
            <a:avLst/>
          </a:prstGeom>
        </p:spPr>
      </p:pic>
      <p:cxnSp>
        <p:nvCxnSpPr>
          <p:cNvPr id="11" name="Straight Arrow Connector 10"/>
          <p:cNvCxnSpPr/>
          <p:nvPr/>
        </p:nvCxnSpPr>
        <p:spPr>
          <a:xfrm>
            <a:off x="2546430" y="3993266"/>
            <a:ext cx="4490978" cy="6886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627453" y="2407534"/>
            <a:ext cx="4305782" cy="14121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4861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LTA Engine: Spatial Task Coupling: Energy</a:t>
            </a:r>
            <a:endParaRPr lang="en-US" sz="32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31</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5157" y="1008030"/>
            <a:ext cx="6030461" cy="262108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5157" y="3750593"/>
            <a:ext cx="6109249" cy="2645345"/>
          </a:xfrm>
          <a:prstGeom prst="rect">
            <a:avLst/>
          </a:prstGeom>
        </p:spPr>
      </p:pic>
      <p:sp>
        <p:nvSpPr>
          <p:cNvPr id="8" name="Rectangle 7"/>
          <p:cNvSpPr/>
          <p:nvPr/>
        </p:nvSpPr>
        <p:spPr>
          <a:xfrm>
            <a:off x="2720051" y="2314937"/>
            <a:ext cx="1307939" cy="3819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232884" y="2245489"/>
            <a:ext cx="1364686" cy="4745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V="1">
            <a:off x="2476981" y="4003809"/>
            <a:ext cx="1678330" cy="7267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rot="20221671">
            <a:off x="2480616" y="4021263"/>
            <a:ext cx="1574470" cy="338554"/>
          </a:xfrm>
          <a:prstGeom prst="rect">
            <a:avLst/>
          </a:prstGeom>
          <a:noFill/>
        </p:spPr>
        <p:txBody>
          <a:bodyPr wrap="none" rtlCol="0">
            <a:spAutoFit/>
          </a:bodyPr>
          <a:lstStyle/>
          <a:p>
            <a:r>
              <a:rPr lang="en-US" sz="1600" dirty="0" smtClean="0">
                <a:solidFill>
                  <a:srgbClr val="FF0000"/>
                </a:solidFill>
              </a:rPr>
              <a:t>tighter coupling</a:t>
            </a:r>
            <a:endParaRPr lang="en-US" sz="1600" dirty="0">
              <a:solidFill>
                <a:srgbClr val="FF0000"/>
              </a:solidFill>
            </a:endParaRPr>
          </a:p>
        </p:txBody>
      </p:sp>
      <p:cxnSp>
        <p:nvCxnSpPr>
          <p:cNvPr id="15" name="Straight Arrow Connector 14"/>
          <p:cNvCxnSpPr/>
          <p:nvPr/>
        </p:nvCxnSpPr>
        <p:spPr>
          <a:xfrm flipH="1" flipV="1">
            <a:off x="5779761" y="4038025"/>
            <a:ext cx="817808" cy="6925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2536991">
            <a:off x="5585892" y="4090031"/>
            <a:ext cx="1574470" cy="338554"/>
          </a:xfrm>
          <a:prstGeom prst="rect">
            <a:avLst/>
          </a:prstGeom>
          <a:noFill/>
        </p:spPr>
        <p:txBody>
          <a:bodyPr wrap="none" rtlCol="0">
            <a:spAutoFit/>
          </a:bodyPr>
          <a:lstStyle/>
          <a:p>
            <a:r>
              <a:rPr lang="en-US" sz="1600" dirty="0" smtClean="0">
                <a:solidFill>
                  <a:srgbClr val="FF0000"/>
                </a:solidFill>
              </a:rPr>
              <a:t>tighter coupling</a:t>
            </a:r>
            <a:endParaRPr lang="en-US" sz="1600" dirty="0">
              <a:solidFill>
                <a:srgbClr val="FF0000"/>
              </a:solidFill>
            </a:endParaRPr>
          </a:p>
        </p:txBody>
      </p:sp>
      <p:cxnSp>
        <p:nvCxnSpPr>
          <p:cNvPr id="21" name="Straight Arrow Connector 20"/>
          <p:cNvCxnSpPr/>
          <p:nvPr/>
        </p:nvCxnSpPr>
        <p:spPr>
          <a:xfrm>
            <a:off x="5657250" y="3933563"/>
            <a:ext cx="1056951" cy="9720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rot="2536991">
            <a:off x="5476075" y="4085716"/>
            <a:ext cx="1561646" cy="338554"/>
          </a:xfrm>
          <a:prstGeom prst="rect">
            <a:avLst/>
          </a:prstGeom>
          <a:noFill/>
        </p:spPr>
        <p:txBody>
          <a:bodyPr wrap="none" rtlCol="0">
            <a:spAutoFit/>
          </a:bodyPr>
          <a:lstStyle/>
          <a:p>
            <a:r>
              <a:rPr lang="en-US" sz="1600" smtClean="0">
                <a:solidFill>
                  <a:srgbClr val="FF0000"/>
                </a:solidFill>
              </a:rPr>
              <a:t>looser </a:t>
            </a:r>
            <a:r>
              <a:rPr lang="en-US" sz="1600" dirty="0" smtClean="0">
                <a:solidFill>
                  <a:srgbClr val="FF0000"/>
                </a:solidFill>
              </a:rPr>
              <a:t>coupling</a:t>
            </a:r>
            <a:endParaRPr lang="en-US" sz="1600" dirty="0">
              <a:solidFill>
                <a:srgbClr val="FF0000"/>
              </a:solidFill>
            </a:endParaRPr>
          </a:p>
        </p:txBody>
      </p:sp>
    </p:spTree>
    <p:extLst>
      <p:ext uri="{BB962C8B-B14F-4D97-AF65-F5344CB8AC3E}">
        <p14:creationId xmlns:p14="http://schemas.microsoft.com/office/powerpoint/2010/main" val="1822229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2"/>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1"/>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2" grpId="0"/>
      <p:bldP spid="16" grpId="0"/>
      <p:bldP spid="22" grpId="0"/>
      <p:bldP spid="22"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92C423E-8D33-2B4D-9B9F-8C525F5FECA0}" type="slidenum">
              <a:rPr lang="en-US" smtClean="0"/>
              <a:pPr/>
              <a:t>32</a:t>
            </a:fld>
            <a:endParaRPr lang="en-US" dirty="0"/>
          </a:p>
        </p:txBody>
      </p:sp>
      <p:pic>
        <p:nvPicPr>
          <p:cNvPr id="5" name="Picture 4"/>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659758" y="778480"/>
            <a:ext cx="7639351" cy="5444538"/>
          </a:xfrm>
          <a:prstGeom prst="rect">
            <a:avLst/>
          </a:prstGeom>
        </p:spPr>
      </p:pic>
      <p:sp>
        <p:nvSpPr>
          <p:cNvPr id="6" name="Rectangle 5"/>
          <p:cNvSpPr/>
          <p:nvPr/>
        </p:nvSpPr>
        <p:spPr>
          <a:xfrm>
            <a:off x="2974694" y="3797530"/>
            <a:ext cx="1076445" cy="7281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692097" y="4725434"/>
            <a:ext cx="819873" cy="11082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0400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322727" y="5323535"/>
            <a:ext cx="6753188" cy="1226201"/>
          </a:xfrm>
          <a:prstGeom prst="rect">
            <a:avLst/>
          </a:prstGeom>
        </p:spPr>
      </p:pic>
      <p:sp>
        <p:nvSpPr>
          <p:cNvPr id="2" name="Title 1"/>
          <p:cNvSpPr>
            <a:spLocks noGrp="1"/>
          </p:cNvSpPr>
          <p:nvPr>
            <p:ph type="title"/>
          </p:nvPr>
        </p:nvSpPr>
        <p:spPr>
          <a:xfrm>
            <a:off x="254643" y="230174"/>
            <a:ext cx="8889357" cy="777856"/>
          </a:xfrm>
        </p:spPr>
        <p:txBody>
          <a:bodyPr>
            <a:noAutofit/>
          </a:bodyPr>
          <a:lstStyle/>
          <a:p>
            <a:r>
              <a:rPr lang="en-US" sz="3200" dirty="0" smtClean="0"/>
              <a:t>LTA Engine: Temporal Task Coupling: Performance</a:t>
            </a:r>
            <a:endParaRPr lang="en-US" sz="32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33</a:t>
            </a:fld>
            <a:endParaRPr lang="en-US" dirty="0"/>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407" y="1008028"/>
            <a:ext cx="8531025" cy="4289957"/>
          </a:xfrm>
          <a:prstGeom prst="rect">
            <a:avLst/>
          </a:prstGeom>
        </p:spPr>
      </p:pic>
      <p:sp>
        <p:nvSpPr>
          <p:cNvPr id="10" name="Rectangle 9"/>
          <p:cNvSpPr/>
          <p:nvPr/>
        </p:nvSpPr>
        <p:spPr>
          <a:xfrm>
            <a:off x="1169043" y="1020637"/>
            <a:ext cx="1273215" cy="42773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ircular Arrow 15"/>
          <p:cNvSpPr/>
          <p:nvPr/>
        </p:nvSpPr>
        <p:spPr>
          <a:xfrm>
            <a:off x="1642397" y="1187620"/>
            <a:ext cx="312517" cy="892571"/>
          </a:xfrm>
          <a:prstGeom prst="circularArrow">
            <a:avLst>
              <a:gd name="adj1" fmla="val 12500"/>
              <a:gd name="adj2" fmla="val 1142319"/>
              <a:gd name="adj3" fmla="val 20457681"/>
              <a:gd name="adj4" fmla="val 10800000"/>
              <a:gd name="adj5" fmla="val 1152"/>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16"/>
          <p:cNvSpPr/>
          <p:nvPr/>
        </p:nvSpPr>
        <p:spPr>
          <a:xfrm>
            <a:off x="5787343" y="1008030"/>
            <a:ext cx="474562" cy="43155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847635" y="1008028"/>
            <a:ext cx="972797" cy="42899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a:off x="2627800" y="1978178"/>
            <a:ext cx="196423" cy="11748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6906874" y="2259781"/>
            <a:ext cx="196423" cy="11748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353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7"/>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6"/>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6" grpId="0" animBg="1"/>
      <p:bldP spid="16" grpId="1" animBg="1"/>
      <p:bldP spid="17" grpId="0" animBg="1"/>
      <p:bldP spid="17" grpId="1" animBg="1"/>
      <p:bldP spid="1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92C423E-8D33-2B4D-9B9F-8C525F5FECA0}" type="slidenum">
              <a:rPr lang="en-US" smtClean="0"/>
              <a:pPr/>
              <a:t>34</a:t>
            </a:fld>
            <a:endParaRPr lang="en-US" dirty="0"/>
          </a:p>
        </p:txBody>
      </p:sp>
      <p:pic>
        <p:nvPicPr>
          <p:cNvPr id="5" name="Picture 4"/>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659758" y="778480"/>
            <a:ext cx="7639351" cy="5444538"/>
          </a:xfrm>
          <a:prstGeom prst="rect">
            <a:avLst/>
          </a:prstGeom>
        </p:spPr>
      </p:pic>
      <p:sp>
        <p:nvSpPr>
          <p:cNvPr id="6" name="Rectangle 5"/>
          <p:cNvSpPr/>
          <p:nvPr/>
        </p:nvSpPr>
        <p:spPr>
          <a:xfrm>
            <a:off x="2974694" y="3056751"/>
            <a:ext cx="1076445" cy="7281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692097" y="3593349"/>
            <a:ext cx="819873" cy="11082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8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Platform: Performance</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35</a:t>
            </a:fld>
            <a:endParaRPr lang="en-US" dirty="0"/>
          </a:p>
        </p:txBody>
      </p:sp>
      <p:pic>
        <p:nvPicPr>
          <p:cNvPr id="6" name="Picture 5"/>
          <p:cNvPicPr>
            <a:picLocks noChangeAspect="1"/>
          </p:cNvPicPr>
          <p:nvPr/>
        </p:nvPicPr>
        <p:blipFill>
          <a:blip r:link="rId3">
            <a:extLst>
              <a:ext uri="{28A0092B-C50C-407E-A947-70E740481C1C}">
                <a14:useLocalDpi xmlns:a14="http://schemas.microsoft.com/office/drawing/2010/main" val="0"/>
              </a:ext>
            </a:extLst>
          </a:blip>
          <a:stretch>
            <a:fillRect/>
          </a:stretch>
        </p:blipFill>
        <p:spPr>
          <a:xfrm>
            <a:off x="107950" y="1008030"/>
            <a:ext cx="8928099" cy="4209688"/>
          </a:xfrm>
          <a:prstGeom prst="rect">
            <a:avLst/>
          </a:prstGeom>
        </p:spPr>
      </p:pic>
      <p:pic>
        <p:nvPicPr>
          <p:cNvPr id="8" name="Picture 7"/>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1018571" y="5217718"/>
            <a:ext cx="7105743" cy="1332017"/>
          </a:xfrm>
          <a:prstGeom prst="rect">
            <a:avLst/>
          </a:prstGeom>
        </p:spPr>
      </p:pic>
      <p:cxnSp>
        <p:nvCxnSpPr>
          <p:cNvPr id="5" name="Straight Connector 4"/>
          <p:cNvCxnSpPr/>
          <p:nvPr/>
        </p:nvCxnSpPr>
        <p:spPr>
          <a:xfrm flipH="1">
            <a:off x="682906" y="4213185"/>
            <a:ext cx="824173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484845" y="2425941"/>
            <a:ext cx="659155" cy="369332"/>
          </a:xfrm>
          <a:prstGeom prst="rect">
            <a:avLst/>
          </a:prstGeom>
          <a:noFill/>
        </p:spPr>
        <p:txBody>
          <a:bodyPr wrap="none" rtlCol="0">
            <a:spAutoFit/>
          </a:bodyPr>
          <a:lstStyle/>
          <a:p>
            <a:r>
              <a:rPr lang="en-US" dirty="0" smtClean="0"/>
              <a:t>5.5X</a:t>
            </a:r>
            <a:endParaRPr lang="en-US" dirty="0"/>
          </a:p>
        </p:txBody>
      </p:sp>
      <p:cxnSp>
        <p:nvCxnSpPr>
          <p:cNvPr id="10" name="Straight Connector 9"/>
          <p:cNvCxnSpPr/>
          <p:nvPr/>
        </p:nvCxnSpPr>
        <p:spPr>
          <a:xfrm flipH="1">
            <a:off x="682906" y="3937322"/>
            <a:ext cx="824173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8484845" y="2425941"/>
            <a:ext cx="659155" cy="369332"/>
          </a:xfrm>
          <a:prstGeom prst="rect">
            <a:avLst/>
          </a:prstGeom>
          <a:noFill/>
        </p:spPr>
        <p:txBody>
          <a:bodyPr wrap="none" rtlCol="0">
            <a:spAutoFit/>
          </a:bodyPr>
          <a:lstStyle/>
          <a:p>
            <a:r>
              <a:rPr lang="en-US" dirty="0" smtClean="0"/>
              <a:t>3.0X</a:t>
            </a:r>
            <a:endParaRPr lang="en-US" dirty="0"/>
          </a:p>
        </p:txBody>
      </p:sp>
      <p:sp>
        <p:nvSpPr>
          <p:cNvPr id="12" name="TextBox 11"/>
          <p:cNvSpPr txBox="1"/>
          <p:nvPr/>
        </p:nvSpPr>
        <p:spPr>
          <a:xfrm>
            <a:off x="3255018" y="1293061"/>
            <a:ext cx="2920543" cy="369332"/>
          </a:xfrm>
          <a:prstGeom prst="rect">
            <a:avLst/>
          </a:prstGeom>
          <a:noFill/>
        </p:spPr>
        <p:txBody>
          <a:bodyPr wrap="none" rtlCol="0">
            <a:spAutoFit/>
          </a:bodyPr>
          <a:lstStyle/>
          <a:p>
            <a:r>
              <a:rPr lang="en-US" dirty="0"/>
              <a:t>s</a:t>
            </a:r>
            <a:r>
              <a:rPr lang="en-US" dirty="0" smtClean="0"/>
              <a:t>ingle-core LTA: 4.2—5.3X</a:t>
            </a:r>
            <a:endParaRPr lang="en-US" dirty="0"/>
          </a:p>
        </p:txBody>
      </p:sp>
      <p:sp>
        <p:nvSpPr>
          <p:cNvPr id="13" name="TextBox 12"/>
          <p:cNvSpPr txBox="1"/>
          <p:nvPr/>
        </p:nvSpPr>
        <p:spPr>
          <a:xfrm>
            <a:off x="3517307" y="1641214"/>
            <a:ext cx="2108269" cy="369332"/>
          </a:xfrm>
          <a:prstGeom prst="rect">
            <a:avLst/>
          </a:prstGeom>
          <a:noFill/>
        </p:spPr>
        <p:txBody>
          <a:bodyPr wrap="none" rtlCol="0">
            <a:spAutoFit/>
          </a:bodyPr>
          <a:lstStyle/>
          <a:p>
            <a:r>
              <a:rPr lang="en-US" smtClean="0"/>
              <a:t>multi-core IO: 3.1X</a:t>
            </a:r>
            <a:endParaRPr lang="en-US" dirty="0"/>
          </a:p>
        </p:txBody>
      </p:sp>
      <p:sp>
        <p:nvSpPr>
          <p:cNvPr id="14" name="TextBox 13"/>
          <p:cNvSpPr txBox="1"/>
          <p:nvPr/>
        </p:nvSpPr>
        <p:spPr>
          <a:xfrm>
            <a:off x="3376679" y="1972371"/>
            <a:ext cx="2741007" cy="369332"/>
          </a:xfrm>
          <a:prstGeom prst="rect">
            <a:avLst/>
          </a:prstGeom>
          <a:noFill/>
        </p:spPr>
        <p:txBody>
          <a:bodyPr wrap="none" rtlCol="0">
            <a:spAutoFit/>
          </a:bodyPr>
          <a:lstStyle/>
          <a:p>
            <a:r>
              <a:rPr lang="en-US" dirty="0" smtClean="0">
                <a:solidFill>
                  <a:srgbClr val="FF0000"/>
                </a:solidFill>
              </a:rPr>
              <a:t>multi-core LTA: 13—16X</a:t>
            </a:r>
            <a:endParaRPr lang="en-US" dirty="0">
              <a:solidFill>
                <a:srgbClr val="FF0000"/>
              </a:solidFill>
            </a:endParaRPr>
          </a:p>
        </p:txBody>
      </p:sp>
      <p:sp>
        <p:nvSpPr>
          <p:cNvPr id="15" name="TextBox 14"/>
          <p:cNvSpPr txBox="1"/>
          <p:nvPr/>
        </p:nvSpPr>
        <p:spPr>
          <a:xfrm>
            <a:off x="3268728" y="1293060"/>
            <a:ext cx="2377574" cy="923330"/>
          </a:xfrm>
          <a:prstGeom prst="rect">
            <a:avLst/>
          </a:prstGeom>
          <a:noFill/>
        </p:spPr>
        <p:txBody>
          <a:bodyPr wrap="none" rtlCol="0">
            <a:spAutoFit/>
          </a:bodyPr>
          <a:lstStyle/>
          <a:p>
            <a:r>
              <a:rPr lang="en-US" dirty="0"/>
              <a:t>a</a:t>
            </a:r>
            <a:r>
              <a:rPr lang="en-US" smtClean="0"/>
              <a:t>rea-normalized </a:t>
            </a:r>
            <a:r>
              <a:rPr lang="en-US" dirty="0" smtClean="0"/>
              <a:t>perf:</a:t>
            </a:r>
          </a:p>
          <a:p>
            <a:r>
              <a:rPr lang="en-US" dirty="0"/>
              <a:t> </a:t>
            </a:r>
            <a:r>
              <a:rPr lang="en-US" dirty="0" smtClean="0"/>
              <a:t> 2.5X vs. MC-IO</a:t>
            </a:r>
          </a:p>
          <a:p>
            <a:r>
              <a:rPr lang="en-US" dirty="0"/>
              <a:t> </a:t>
            </a:r>
            <a:r>
              <a:rPr lang="en-US" dirty="0" smtClean="0"/>
              <a:t> </a:t>
            </a:r>
            <a:r>
              <a:rPr lang="en-US" dirty="0" smtClean="0">
                <a:solidFill>
                  <a:srgbClr val="FF0000"/>
                </a:solidFill>
              </a:rPr>
              <a:t>1.7X vs. MC-O3</a:t>
            </a:r>
            <a:endParaRPr lang="en-US" dirty="0">
              <a:solidFill>
                <a:srgbClr val="FF0000"/>
              </a:solidFill>
            </a:endParaRPr>
          </a:p>
        </p:txBody>
      </p:sp>
    </p:spTree>
    <p:extLst>
      <p:ext uri="{BB962C8B-B14F-4D97-AF65-F5344CB8AC3E}">
        <p14:creationId xmlns:p14="http://schemas.microsoft.com/office/powerpoint/2010/main" val="1688998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2"/>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4"/>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1"/>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1" grpId="0"/>
      <p:bldP spid="11" grpId="1"/>
      <p:bldP spid="12" grpId="0"/>
      <p:bldP spid="12" grpId="1"/>
      <p:bldP spid="13" grpId="0"/>
      <p:bldP spid="13" grpId="1"/>
      <p:bldP spid="14" grpId="0"/>
      <p:bldP spid="14" grpId="1"/>
      <p:bldP spid="1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Platform: Productivity/Portability</a:t>
            </a:r>
            <a:endParaRPr lang="en-US" dirty="0"/>
          </a:p>
        </p:txBody>
      </p:sp>
      <p:sp>
        <p:nvSpPr>
          <p:cNvPr id="3" name="Content Placeholder 2"/>
          <p:cNvSpPr>
            <a:spLocks noGrp="1"/>
          </p:cNvSpPr>
          <p:nvPr>
            <p:ph idx="1"/>
          </p:nvPr>
        </p:nvSpPr>
        <p:spPr>
          <a:xfrm>
            <a:off x="457200" y="1095374"/>
            <a:ext cx="8229600" cy="5571644"/>
          </a:xfrm>
        </p:spPr>
        <p:txBody>
          <a:bodyPr>
            <a:normAutofit lnSpcReduction="10000"/>
          </a:bodyPr>
          <a:lstStyle/>
          <a:p>
            <a:r>
              <a:rPr lang="en-US" dirty="0" smtClean="0"/>
              <a:t>CMP-AVX: memory alignment, eliminate control flow?</a:t>
            </a:r>
          </a:p>
          <a:p>
            <a:pPr lvl="1"/>
            <a:r>
              <a:rPr lang="en-US" dirty="0" smtClean="0"/>
              <a:t>LTA: support for unaligned coalescing, divergence within task group</a:t>
            </a:r>
          </a:p>
          <a:p>
            <a:endParaRPr lang="en-US" dirty="0" smtClean="0"/>
          </a:p>
          <a:p>
            <a:r>
              <a:rPr lang="en-US" dirty="0" smtClean="0"/>
              <a:t>CMP-TBB: optimal grain size for load balancing?</a:t>
            </a:r>
          </a:p>
          <a:p>
            <a:pPr lvl="1"/>
            <a:r>
              <a:rPr lang="en-US" dirty="0" smtClean="0"/>
              <a:t>LTA: LTA-aware task partitioning in runtime</a:t>
            </a:r>
          </a:p>
          <a:p>
            <a:endParaRPr lang="en-US" dirty="0" smtClean="0"/>
          </a:p>
          <a:p>
            <a:r>
              <a:rPr lang="en-US" dirty="0" smtClean="0"/>
              <a:t>CMP-TBB-AVX: disjoint inter- vs. intra-core abstractions?</a:t>
            </a:r>
          </a:p>
          <a:p>
            <a:pPr lvl="1"/>
            <a:r>
              <a:rPr lang="en-US" dirty="0" smtClean="0"/>
              <a:t>LTA: loop task as common abstraction in SW and HW</a:t>
            </a:r>
          </a:p>
          <a:p>
            <a:endParaRPr lang="en-US" dirty="0" smtClean="0"/>
          </a:p>
          <a:p>
            <a:r>
              <a:rPr lang="en-US" dirty="0" smtClean="0"/>
              <a:t>MIC/GPGPU: re-tuning even with same SW framework?</a:t>
            </a:r>
          </a:p>
          <a:p>
            <a:pPr lvl="1"/>
            <a:r>
              <a:rPr lang="en-US" dirty="0" smtClean="0"/>
              <a:t>LTA: same implementation can be used on GPP or LTA engine</a:t>
            </a:r>
          </a:p>
          <a:p>
            <a:endParaRPr lang="en-US" dirty="0"/>
          </a:p>
          <a:p>
            <a:r>
              <a:rPr lang="en-US" dirty="0" smtClean="0"/>
              <a:t>MIC/GPGPU: struggles with irregular applications?</a:t>
            </a:r>
          </a:p>
          <a:p>
            <a:pPr lvl="1"/>
            <a:r>
              <a:rPr lang="en-US" dirty="0" smtClean="0"/>
              <a:t>LTA: achieves multiplicative effects for both regular/irregular apps</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36</a:t>
            </a:fld>
            <a:endParaRPr lang="en-US" dirty="0"/>
          </a:p>
        </p:txBody>
      </p:sp>
      <p:sp>
        <p:nvSpPr>
          <p:cNvPr id="5" name="Rectangle 4"/>
          <p:cNvSpPr/>
          <p:nvPr/>
        </p:nvSpPr>
        <p:spPr>
          <a:xfrm>
            <a:off x="509286" y="2095017"/>
            <a:ext cx="8032830" cy="983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09286" y="3203321"/>
            <a:ext cx="8032830" cy="983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55585" y="4384603"/>
            <a:ext cx="8032830" cy="983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55585" y="5384246"/>
            <a:ext cx="8032830" cy="1165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227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Overview</a:t>
            </a:r>
            <a:endParaRPr lang="en-US" dirty="0"/>
          </a:p>
        </p:txBody>
      </p:sp>
      <p:sp>
        <p:nvSpPr>
          <p:cNvPr id="3" name="Content Placeholder 2"/>
          <p:cNvSpPr>
            <a:spLocks noGrp="1"/>
          </p:cNvSpPr>
          <p:nvPr>
            <p:ph idx="1"/>
          </p:nvPr>
        </p:nvSpPr>
        <p:spPr>
          <a:xfrm>
            <a:off x="4525701" y="1250065"/>
            <a:ext cx="4398943" cy="4988689"/>
          </a:xfrm>
        </p:spPr>
        <p:txBody>
          <a:bodyPr>
            <a:noAutofit/>
          </a:bodyPr>
          <a:lstStyle/>
          <a:p>
            <a:pPr>
              <a:lnSpc>
                <a:spcPct val="150000"/>
              </a:lnSpc>
            </a:pPr>
            <a:r>
              <a:rPr lang="en-US" sz="2800" dirty="0" smtClean="0">
                <a:solidFill>
                  <a:schemeClr val="bg1">
                    <a:lumMod val="85000"/>
                  </a:schemeClr>
                </a:solidFill>
              </a:rPr>
              <a:t>App Dev Case Study</a:t>
            </a:r>
            <a:endParaRPr lang="en-US" sz="2800" dirty="0" smtClean="0">
              <a:solidFill>
                <a:schemeClr val="bg1">
                  <a:lumMod val="85000"/>
                </a:schemeClr>
              </a:solidFill>
            </a:endParaRPr>
          </a:p>
          <a:p>
            <a:pPr>
              <a:lnSpc>
                <a:spcPct val="150000"/>
              </a:lnSpc>
            </a:pPr>
            <a:r>
              <a:rPr lang="en-US" sz="2800" dirty="0" smtClean="0">
                <a:solidFill>
                  <a:schemeClr val="bg1">
                    <a:lumMod val="85000"/>
                  </a:schemeClr>
                </a:solidFill>
              </a:rPr>
              <a:t>LTA Software</a:t>
            </a:r>
          </a:p>
          <a:p>
            <a:pPr>
              <a:lnSpc>
                <a:spcPct val="150000"/>
              </a:lnSpc>
            </a:pPr>
            <a:r>
              <a:rPr lang="en-US" sz="2800" dirty="0" smtClean="0">
                <a:solidFill>
                  <a:schemeClr val="bg1">
                    <a:lumMod val="85000"/>
                  </a:schemeClr>
                </a:solidFill>
              </a:rPr>
              <a:t>LTA Hardware</a:t>
            </a:r>
          </a:p>
          <a:p>
            <a:pPr>
              <a:lnSpc>
                <a:spcPct val="150000"/>
              </a:lnSpc>
            </a:pPr>
            <a:r>
              <a:rPr lang="en-US" sz="2800" dirty="0" smtClean="0">
                <a:solidFill>
                  <a:schemeClr val="bg1">
                    <a:lumMod val="85000"/>
                  </a:schemeClr>
                </a:solidFill>
              </a:rPr>
              <a:t>LTA Evaluation</a:t>
            </a:r>
          </a:p>
          <a:p>
            <a:pPr>
              <a:lnSpc>
                <a:spcPct val="150000"/>
              </a:lnSpc>
            </a:pPr>
            <a:r>
              <a:rPr lang="en-US" sz="2800" dirty="0" smtClean="0"/>
              <a:t>Related Works</a:t>
            </a:r>
          </a:p>
          <a:p>
            <a:pPr>
              <a:lnSpc>
                <a:spcPct val="150000"/>
              </a:lnSpc>
            </a:pPr>
            <a:r>
              <a:rPr lang="en-US" sz="2800" dirty="0" smtClean="0"/>
              <a:t>Conclusions</a:t>
            </a:r>
            <a:endParaRPr lang="en-US" sz="28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37</a:t>
            </a:fld>
            <a:endParaRPr lang="en-US" dirty="0"/>
          </a:p>
        </p:txBody>
      </p:sp>
      <p:grpSp>
        <p:nvGrpSpPr>
          <p:cNvPr id="9" name="Group 8"/>
          <p:cNvGrpSpPr/>
          <p:nvPr/>
        </p:nvGrpSpPr>
        <p:grpSpPr>
          <a:xfrm>
            <a:off x="933174" y="1249392"/>
            <a:ext cx="2835505" cy="4989361"/>
            <a:chOff x="933174" y="1249392"/>
            <a:chExt cx="2835505" cy="4989361"/>
          </a:xfrm>
        </p:grpSpPr>
        <p:pic>
          <p:nvPicPr>
            <p:cNvPr id="5" name="Picture 4"/>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949124" y="1249392"/>
              <a:ext cx="2819554" cy="1084993"/>
            </a:xfrm>
            <a:prstGeom prst="rect">
              <a:avLst/>
            </a:prstGeom>
          </p:spPr>
        </p:pic>
        <p:pic>
          <p:nvPicPr>
            <p:cNvPr id="7" name="Picture 6"/>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933174" y="2458402"/>
              <a:ext cx="2835505" cy="2414985"/>
            </a:xfrm>
            <a:prstGeom prst="rect">
              <a:avLst/>
            </a:prstGeom>
          </p:spPr>
        </p:pic>
        <p:pic>
          <p:nvPicPr>
            <p:cNvPr id="8" name="Picture 7"/>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984578" y="4997405"/>
              <a:ext cx="2784101" cy="1241348"/>
            </a:xfrm>
            <a:prstGeom prst="rect">
              <a:avLst/>
            </a:prstGeom>
          </p:spPr>
        </p:pic>
      </p:grpSp>
    </p:spTree>
    <p:extLst>
      <p:ext uri="{BB962C8B-B14F-4D97-AF65-F5344CB8AC3E}">
        <p14:creationId xmlns:p14="http://schemas.microsoft.com/office/powerpoint/2010/main" val="53333094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a:xfrm>
            <a:off x="277792" y="1008030"/>
            <a:ext cx="8646852" cy="5541706"/>
          </a:xfrm>
        </p:spPr>
        <p:txBody>
          <a:bodyPr>
            <a:normAutofit lnSpcReduction="10000"/>
          </a:bodyPr>
          <a:lstStyle/>
          <a:p>
            <a:r>
              <a:rPr lang="en-US" dirty="0" smtClean="0"/>
              <a:t>Virtual ISAs</a:t>
            </a:r>
          </a:p>
          <a:p>
            <a:pPr lvl="1"/>
            <a:r>
              <a:rPr lang="en-US" dirty="0" smtClean="0"/>
              <a:t>e.g.) AMD HSA, OpenCL, C++ AMP</a:t>
            </a:r>
            <a:endParaRPr lang="en-US" dirty="0"/>
          </a:p>
          <a:p>
            <a:r>
              <a:rPr lang="en-US" dirty="0" smtClean="0"/>
              <a:t>DSLs</a:t>
            </a:r>
          </a:p>
          <a:p>
            <a:pPr lvl="1"/>
            <a:r>
              <a:rPr lang="en-US" dirty="0" smtClean="0"/>
              <a:t>e.g.) Halide, </a:t>
            </a:r>
            <a:r>
              <a:rPr lang="en-US" dirty="0" err="1" smtClean="0"/>
              <a:t>OptiML</a:t>
            </a:r>
            <a:r>
              <a:rPr lang="en-US" dirty="0" smtClean="0"/>
              <a:t>, </a:t>
            </a:r>
            <a:r>
              <a:rPr lang="en-US" dirty="0" err="1" smtClean="0"/>
              <a:t>Delite</a:t>
            </a:r>
            <a:endParaRPr lang="en-US" dirty="0" smtClean="0"/>
          </a:p>
          <a:p>
            <a:r>
              <a:rPr lang="en-US" dirty="0" smtClean="0"/>
              <a:t>Work-stealing runtimes</a:t>
            </a:r>
          </a:p>
          <a:p>
            <a:pPr lvl="1"/>
            <a:r>
              <a:rPr lang="en-US" dirty="0" smtClean="0"/>
              <a:t>e.g.) </a:t>
            </a:r>
            <a:r>
              <a:rPr lang="en-US" dirty="0" err="1" smtClean="0"/>
              <a:t>Cilk</a:t>
            </a:r>
            <a:r>
              <a:rPr lang="en-US" dirty="0" smtClean="0"/>
              <a:t>++, TBB</a:t>
            </a:r>
          </a:p>
          <a:p>
            <a:r>
              <a:rPr lang="en-US" dirty="0" smtClean="0"/>
              <a:t>Libraries for productivity</a:t>
            </a:r>
          </a:p>
          <a:p>
            <a:pPr lvl="1"/>
            <a:r>
              <a:rPr lang="en-US" dirty="0" smtClean="0"/>
              <a:t>e.g.) Thrust for CUDA</a:t>
            </a:r>
          </a:p>
          <a:p>
            <a:r>
              <a:rPr lang="en-US" dirty="0" smtClean="0"/>
              <a:t>Accelerators for regular loop-task parallelism</a:t>
            </a:r>
          </a:p>
          <a:p>
            <a:pPr lvl="1"/>
            <a:r>
              <a:rPr lang="en-US" dirty="0" smtClean="0"/>
              <a:t>e.g.) MICs, GPGPUs, </a:t>
            </a:r>
            <a:r>
              <a:rPr lang="en-US" dirty="0" smtClean="0"/>
              <a:t>FG-SIMT, Tarantula (vector-SIMD)</a:t>
            </a:r>
            <a:endParaRPr lang="en-US" dirty="0" smtClean="0"/>
          </a:p>
          <a:p>
            <a:r>
              <a:rPr lang="en-US" dirty="0" smtClean="0"/>
              <a:t>Accelerators for irregular (hybrid) loop-task parallelism</a:t>
            </a:r>
          </a:p>
          <a:p>
            <a:pPr lvl="1"/>
            <a:r>
              <a:rPr lang="en-US" dirty="0" smtClean="0"/>
              <a:t>e.g.) XLOOPS, temporal SIMT (Echelon), variable warp size GPGPUs</a:t>
            </a:r>
          </a:p>
          <a:p>
            <a:r>
              <a:rPr lang="en-US" dirty="0" smtClean="0"/>
              <a:t>GPGPU techniques</a:t>
            </a:r>
          </a:p>
          <a:p>
            <a:pPr lvl="1"/>
            <a:r>
              <a:rPr lang="en-US" dirty="0" smtClean="0"/>
              <a:t>e.g.) dynamic warp subdivision/formation, static </a:t>
            </a:r>
            <a:r>
              <a:rPr lang="en-US" dirty="0" err="1" smtClean="0"/>
              <a:t>reconvergence</a:t>
            </a:r>
            <a:endParaRPr lang="en-US" dirty="0" smtClean="0"/>
          </a:p>
        </p:txBody>
      </p:sp>
      <p:sp>
        <p:nvSpPr>
          <p:cNvPr id="4" name="Slide Number Placeholder 3"/>
          <p:cNvSpPr>
            <a:spLocks noGrp="1"/>
          </p:cNvSpPr>
          <p:nvPr>
            <p:ph type="sldNum" sz="quarter" idx="4"/>
          </p:nvPr>
        </p:nvSpPr>
        <p:spPr/>
        <p:txBody>
          <a:bodyPr/>
          <a:lstStyle/>
          <a:p>
            <a:fld id="{592C423E-8D33-2B4D-9B9F-8C525F5FECA0}" type="slidenum">
              <a:rPr lang="en-US" smtClean="0"/>
              <a:pPr/>
              <a:t>38</a:t>
            </a:fld>
            <a:endParaRPr lang="en-US" dirty="0"/>
          </a:p>
        </p:txBody>
      </p:sp>
    </p:spTree>
    <p:extLst>
      <p:ext uri="{BB962C8B-B14F-4D97-AF65-F5344CB8AC3E}">
        <p14:creationId xmlns:p14="http://schemas.microsoft.com/office/powerpoint/2010/main" val="144188731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Previous Publications</a:t>
            </a:r>
            <a:endParaRPr lang="en-US" dirty="0"/>
          </a:p>
        </p:txBody>
      </p:sp>
      <p:sp>
        <p:nvSpPr>
          <p:cNvPr id="3" name="Content Placeholder 2"/>
          <p:cNvSpPr>
            <a:spLocks noGrp="1"/>
          </p:cNvSpPr>
          <p:nvPr>
            <p:ph idx="1"/>
          </p:nvPr>
        </p:nvSpPr>
        <p:spPr/>
        <p:txBody>
          <a:bodyPr>
            <a:normAutofit fontScale="92500"/>
          </a:bodyPr>
          <a:lstStyle/>
          <a:p>
            <a:r>
              <a:rPr lang="en-US" dirty="0" smtClean="0"/>
              <a:t>J. Kim, C. </a:t>
            </a:r>
            <a:r>
              <a:rPr lang="en-US" dirty="0" err="1" smtClean="0"/>
              <a:t>Torng</a:t>
            </a:r>
            <a:r>
              <a:rPr lang="en-US" dirty="0" smtClean="0"/>
              <a:t>, S. </a:t>
            </a:r>
            <a:r>
              <a:rPr lang="en-US" dirty="0" err="1" smtClean="0"/>
              <a:t>Srinath</a:t>
            </a:r>
            <a:r>
              <a:rPr lang="en-US" dirty="0" smtClean="0"/>
              <a:t>, D. Lockhart, C. Batten. </a:t>
            </a:r>
            <a:r>
              <a:rPr lang="en-US" i="1" dirty="0" err="1" smtClean="0"/>
              <a:t>Microarchitectural</a:t>
            </a:r>
            <a:r>
              <a:rPr lang="en-US" i="1" dirty="0" smtClean="0"/>
              <a:t> Mechanisms to Exploit Value Structure in SIMT Architectures</a:t>
            </a:r>
            <a:r>
              <a:rPr lang="en-US" dirty="0" smtClean="0"/>
              <a:t>. ISCA 2013.</a:t>
            </a:r>
          </a:p>
          <a:p>
            <a:pPr lvl="1"/>
            <a:r>
              <a:rPr lang="en-US" dirty="0" smtClean="0"/>
              <a:t>Fine-grain SIMT, tighter GPP integration, smaller vector length</a:t>
            </a:r>
          </a:p>
          <a:p>
            <a:endParaRPr lang="en-US" i="1" dirty="0"/>
          </a:p>
          <a:p>
            <a:r>
              <a:rPr lang="en-US" dirty="0" smtClean="0"/>
              <a:t>J. Kim, C. Batten. </a:t>
            </a:r>
            <a:r>
              <a:rPr lang="en-US" i="1" dirty="0" smtClean="0"/>
              <a:t>Accelerating Irregular Algorithms on GPGPUs Using Fine-Grain Hardware Worklists</a:t>
            </a:r>
            <a:r>
              <a:rPr lang="en-US" dirty="0" smtClean="0"/>
              <a:t>. MICRO 2014.</a:t>
            </a:r>
          </a:p>
          <a:p>
            <a:pPr lvl="1"/>
            <a:r>
              <a:rPr lang="en-US" dirty="0" smtClean="0"/>
              <a:t>Early experiments pushing SW abstractions to HW, inter- vs. intra- work distribution</a:t>
            </a:r>
          </a:p>
          <a:p>
            <a:pPr lvl="1"/>
            <a:endParaRPr lang="en-US" dirty="0"/>
          </a:p>
          <a:p>
            <a:r>
              <a:rPr lang="en-US" dirty="0" smtClean="0"/>
              <a:t>J. Kim, S. </a:t>
            </a:r>
            <a:r>
              <a:rPr lang="en-US" dirty="0" err="1" smtClean="0"/>
              <a:t>Srinath</a:t>
            </a:r>
            <a:r>
              <a:rPr lang="en-US" dirty="0" smtClean="0"/>
              <a:t>, C. </a:t>
            </a:r>
            <a:r>
              <a:rPr lang="en-US" dirty="0" err="1" smtClean="0"/>
              <a:t>Torng</a:t>
            </a:r>
            <a:r>
              <a:rPr lang="en-US" dirty="0" smtClean="0"/>
              <a:t>, B. </a:t>
            </a:r>
            <a:r>
              <a:rPr lang="en-US" dirty="0" err="1" smtClean="0"/>
              <a:t>Ilbeyi</a:t>
            </a:r>
            <a:r>
              <a:rPr lang="en-US" dirty="0" smtClean="0"/>
              <a:t>, M. Wang, K. Al-</a:t>
            </a:r>
            <a:r>
              <a:rPr lang="en-US" dirty="0" err="1" smtClean="0"/>
              <a:t>Hawaj</a:t>
            </a:r>
            <a:r>
              <a:rPr lang="en-US" dirty="0" smtClean="0"/>
              <a:t>, S. Jiang C. Batten. </a:t>
            </a:r>
            <a:r>
              <a:rPr lang="en-US" i="1" dirty="0"/>
              <a:t>Software/Hardware Co-Design to Improve Productivity, Portability, and Performance of Loop-Task Parallel </a:t>
            </a:r>
            <a:r>
              <a:rPr lang="en-US" i="1" dirty="0" smtClean="0"/>
              <a:t>Applications.</a:t>
            </a:r>
            <a:r>
              <a:rPr lang="en-US" dirty="0" smtClean="0">
                <a:solidFill>
                  <a:srgbClr val="FF0000"/>
                </a:solidFill>
              </a:rPr>
              <a:t> Submitted to ASPLOS 2017.</a:t>
            </a:r>
            <a:r>
              <a:rPr lang="en-US" dirty="0" smtClean="0"/>
              <a:t> </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39</a:t>
            </a:fld>
            <a:endParaRPr lang="en-US" dirty="0"/>
          </a:p>
        </p:txBody>
      </p:sp>
    </p:spTree>
    <p:extLst>
      <p:ext uri="{BB962C8B-B14F-4D97-AF65-F5344CB8AC3E}">
        <p14:creationId xmlns:p14="http://schemas.microsoft.com/office/powerpoint/2010/main" val="11633598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Loop-Task Accelerator (LTA) Vision</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4</a:t>
            </a:fld>
            <a:endParaRPr lang="en-US" dirty="0"/>
          </a:p>
        </p:txBody>
      </p:sp>
      <p:pic>
        <p:nvPicPr>
          <p:cNvPr id="10" name="Picture 9"/>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571969" y="1189050"/>
            <a:ext cx="6000061" cy="5110221"/>
          </a:xfrm>
          <a:prstGeom prst="rect">
            <a:avLst/>
          </a:prstGeom>
        </p:spPr>
      </p:pic>
    </p:spTree>
    <p:extLst>
      <p:ext uri="{BB962C8B-B14F-4D97-AF65-F5344CB8AC3E}">
        <p14:creationId xmlns:p14="http://schemas.microsoft.com/office/powerpoint/2010/main" val="123263446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Overview</a:t>
            </a:r>
            <a:endParaRPr lang="en-US" dirty="0"/>
          </a:p>
        </p:txBody>
      </p:sp>
      <p:sp>
        <p:nvSpPr>
          <p:cNvPr id="3" name="Content Placeholder 2"/>
          <p:cNvSpPr>
            <a:spLocks noGrp="1"/>
          </p:cNvSpPr>
          <p:nvPr>
            <p:ph idx="1"/>
          </p:nvPr>
        </p:nvSpPr>
        <p:spPr>
          <a:xfrm>
            <a:off x="4525701" y="1250065"/>
            <a:ext cx="4398943" cy="4988689"/>
          </a:xfrm>
        </p:spPr>
        <p:txBody>
          <a:bodyPr>
            <a:noAutofit/>
          </a:bodyPr>
          <a:lstStyle/>
          <a:p>
            <a:pPr>
              <a:lnSpc>
                <a:spcPct val="150000"/>
              </a:lnSpc>
            </a:pPr>
            <a:r>
              <a:rPr lang="en-US" sz="2800" dirty="0" smtClean="0">
                <a:solidFill>
                  <a:schemeClr val="bg1">
                    <a:lumMod val="85000"/>
                  </a:schemeClr>
                </a:solidFill>
              </a:rPr>
              <a:t>App Dev Case Study</a:t>
            </a:r>
            <a:endParaRPr lang="en-US" sz="2800" dirty="0" smtClean="0">
              <a:solidFill>
                <a:schemeClr val="bg1">
                  <a:lumMod val="85000"/>
                </a:schemeClr>
              </a:solidFill>
            </a:endParaRPr>
          </a:p>
          <a:p>
            <a:pPr>
              <a:lnSpc>
                <a:spcPct val="150000"/>
              </a:lnSpc>
            </a:pPr>
            <a:r>
              <a:rPr lang="en-US" sz="2800" dirty="0" smtClean="0">
                <a:solidFill>
                  <a:schemeClr val="bg1">
                    <a:lumMod val="85000"/>
                  </a:schemeClr>
                </a:solidFill>
              </a:rPr>
              <a:t>LTA Software</a:t>
            </a:r>
          </a:p>
          <a:p>
            <a:pPr>
              <a:lnSpc>
                <a:spcPct val="150000"/>
              </a:lnSpc>
            </a:pPr>
            <a:r>
              <a:rPr lang="en-US" sz="2800" dirty="0" smtClean="0">
                <a:solidFill>
                  <a:schemeClr val="bg1">
                    <a:lumMod val="85000"/>
                  </a:schemeClr>
                </a:solidFill>
              </a:rPr>
              <a:t>LTA Hardware</a:t>
            </a:r>
          </a:p>
          <a:p>
            <a:pPr>
              <a:lnSpc>
                <a:spcPct val="150000"/>
              </a:lnSpc>
            </a:pPr>
            <a:r>
              <a:rPr lang="en-US" sz="2800" dirty="0" smtClean="0">
                <a:solidFill>
                  <a:schemeClr val="bg1">
                    <a:lumMod val="85000"/>
                  </a:schemeClr>
                </a:solidFill>
              </a:rPr>
              <a:t>LTA Evaluation</a:t>
            </a:r>
          </a:p>
          <a:p>
            <a:pPr>
              <a:lnSpc>
                <a:spcPct val="150000"/>
              </a:lnSpc>
            </a:pPr>
            <a:r>
              <a:rPr lang="en-US" sz="2800" dirty="0" smtClean="0">
                <a:solidFill>
                  <a:schemeClr val="bg1">
                    <a:lumMod val="85000"/>
                  </a:schemeClr>
                </a:solidFill>
              </a:rPr>
              <a:t>Related Works</a:t>
            </a:r>
          </a:p>
          <a:p>
            <a:pPr>
              <a:lnSpc>
                <a:spcPct val="150000"/>
              </a:lnSpc>
            </a:pPr>
            <a:r>
              <a:rPr lang="en-US" sz="2800" dirty="0" smtClean="0"/>
              <a:t>Conclusions</a:t>
            </a:r>
            <a:endParaRPr lang="en-US" sz="28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40</a:t>
            </a:fld>
            <a:endParaRPr lang="en-US" dirty="0"/>
          </a:p>
        </p:txBody>
      </p:sp>
      <p:grpSp>
        <p:nvGrpSpPr>
          <p:cNvPr id="9" name="Group 8"/>
          <p:cNvGrpSpPr/>
          <p:nvPr/>
        </p:nvGrpSpPr>
        <p:grpSpPr>
          <a:xfrm>
            <a:off x="933174" y="1249392"/>
            <a:ext cx="2835505" cy="4989361"/>
            <a:chOff x="933174" y="1249392"/>
            <a:chExt cx="2835505" cy="4989361"/>
          </a:xfrm>
        </p:grpSpPr>
        <p:pic>
          <p:nvPicPr>
            <p:cNvPr id="5" name="Picture 4"/>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949124" y="1249392"/>
              <a:ext cx="2819554" cy="1084993"/>
            </a:xfrm>
            <a:prstGeom prst="rect">
              <a:avLst/>
            </a:prstGeom>
          </p:spPr>
        </p:pic>
        <p:pic>
          <p:nvPicPr>
            <p:cNvPr id="7" name="Picture 6"/>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933174" y="2458402"/>
              <a:ext cx="2835505" cy="2414985"/>
            </a:xfrm>
            <a:prstGeom prst="rect">
              <a:avLst/>
            </a:prstGeom>
          </p:spPr>
        </p:pic>
        <p:pic>
          <p:nvPicPr>
            <p:cNvPr id="8" name="Picture 7"/>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984578" y="4997405"/>
              <a:ext cx="2784101" cy="1241348"/>
            </a:xfrm>
            <a:prstGeom prst="rect">
              <a:avLst/>
            </a:prstGeom>
          </p:spPr>
        </p:pic>
      </p:grpSp>
    </p:spTree>
    <p:extLst>
      <p:ext uri="{BB962C8B-B14F-4D97-AF65-F5344CB8AC3E}">
        <p14:creationId xmlns:p14="http://schemas.microsoft.com/office/powerpoint/2010/main" val="96316219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Contributions</a:t>
            </a:r>
            <a:endParaRPr lang="en-US" dirty="0"/>
          </a:p>
        </p:txBody>
      </p:sp>
      <p:sp>
        <p:nvSpPr>
          <p:cNvPr id="3" name="Content Placeholder 2"/>
          <p:cNvSpPr>
            <a:spLocks noGrp="1"/>
          </p:cNvSpPr>
          <p:nvPr>
            <p:ph idx="1"/>
          </p:nvPr>
        </p:nvSpPr>
        <p:spPr>
          <a:xfrm>
            <a:off x="254643" y="1095374"/>
            <a:ext cx="8670001" cy="5381625"/>
          </a:xfrm>
        </p:spPr>
        <p:txBody>
          <a:bodyPr>
            <a:normAutofit/>
          </a:bodyPr>
          <a:lstStyle/>
          <a:p>
            <a:pPr marL="457200" indent="-457200">
              <a:buFont typeface="+mj-lt"/>
              <a:buAutoNum type="arabicPeriod"/>
            </a:pPr>
            <a:r>
              <a:rPr lang="en-US" dirty="0" smtClean="0"/>
              <a:t>Detailed analysis of 3P challenges in application development flow based on years of experience</a:t>
            </a:r>
            <a:endParaRPr lang="en-US" dirty="0" smtClean="0"/>
          </a:p>
          <a:p>
            <a:pPr marL="457200" indent="-457200">
              <a:buFont typeface="+mj-lt"/>
              <a:buAutoNum type="arabicPeriod"/>
            </a:pPr>
            <a:endParaRPr lang="en-US" dirty="0" smtClean="0"/>
          </a:p>
          <a:p>
            <a:pPr marL="457200" indent="-457200">
              <a:buFont typeface="+mj-lt"/>
              <a:buAutoNum type="arabicPeriod"/>
            </a:pPr>
            <a:r>
              <a:rPr lang="en-US" dirty="0" smtClean="0"/>
              <a:t>LTA task-based work-stealing runtime and a new </a:t>
            </a:r>
            <a:r>
              <a:rPr lang="en-US" dirty="0" err="1" smtClean="0">
                <a:latin typeface="Courier" charset="0"/>
                <a:ea typeface="Courier" charset="0"/>
                <a:cs typeface="Courier" charset="0"/>
              </a:rPr>
              <a:t>xpfor</a:t>
            </a:r>
            <a:r>
              <a:rPr lang="en-US" dirty="0" smtClean="0"/>
              <a:t> </a:t>
            </a:r>
            <a:r>
              <a:rPr lang="en-US" dirty="0"/>
              <a:t>instruction </a:t>
            </a:r>
            <a:r>
              <a:rPr lang="en-US" dirty="0" smtClean="0"/>
              <a:t>for encoding loop tasks</a:t>
            </a:r>
          </a:p>
          <a:p>
            <a:pPr marL="457200" indent="-457200">
              <a:buFont typeface="+mj-lt"/>
              <a:buAutoNum type="arabicPeriod"/>
            </a:pPr>
            <a:endParaRPr lang="en-US" dirty="0" smtClean="0"/>
          </a:p>
          <a:p>
            <a:pPr marL="457200" indent="-457200">
              <a:buFont typeface="+mj-lt"/>
              <a:buAutoNum type="arabicPeriod"/>
            </a:pPr>
            <a:r>
              <a:rPr lang="en-US" dirty="0" smtClean="0"/>
              <a:t>LTA </a:t>
            </a:r>
            <a:r>
              <a:rPr lang="en-US" dirty="0"/>
              <a:t>engine </a:t>
            </a:r>
            <a:r>
              <a:rPr lang="en-US" dirty="0" smtClean="0"/>
              <a:t>template </a:t>
            </a:r>
            <a:r>
              <a:rPr lang="en-US" dirty="0"/>
              <a:t>with configurable </a:t>
            </a:r>
            <a:r>
              <a:rPr lang="en-US" dirty="0" smtClean="0"/>
              <a:t>spatial and temporal task </a:t>
            </a:r>
            <a:r>
              <a:rPr lang="en-US" dirty="0"/>
              <a:t>coupling </a:t>
            </a:r>
            <a:r>
              <a:rPr lang="en-US" dirty="0" smtClean="0"/>
              <a:t>to accelerate loop tasks</a:t>
            </a:r>
          </a:p>
          <a:p>
            <a:pPr marL="457200" indent="-457200">
              <a:buFont typeface="+mj-lt"/>
              <a:buAutoNum type="arabicPeriod"/>
            </a:pPr>
            <a:endParaRPr lang="en-US" dirty="0" smtClean="0"/>
          </a:p>
          <a:p>
            <a:pPr marL="457200" indent="-457200">
              <a:buFont typeface="+mj-lt"/>
              <a:buAutoNum type="arabicPeriod"/>
            </a:pPr>
            <a:r>
              <a:rPr lang="en-US" dirty="0"/>
              <a:t>D</a:t>
            </a:r>
            <a:r>
              <a:rPr lang="en-US" dirty="0" smtClean="0"/>
              <a:t>eep </a:t>
            </a:r>
            <a:r>
              <a:rPr lang="en-US" dirty="0"/>
              <a:t>design-space exploration of task coupling </a:t>
            </a:r>
            <a:r>
              <a:rPr lang="en-US" dirty="0" smtClean="0"/>
              <a:t>and </a:t>
            </a:r>
            <a:r>
              <a:rPr lang="en-US" dirty="0"/>
              <a:t>a 3P evaluation of the LTA </a:t>
            </a:r>
            <a:r>
              <a:rPr lang="en-US" dirty="0" smtClean="0"/>
              <a:t>platform</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41</a:t>
            </a:fld>
            <a:endParaRPr lang="en-US" dirty="0"/>
          </a:p>
        </p:txBody>
      </p:sp>
    </p:spTree>
    <p:extLst>
      <p:ext uri="{BB962C8B-B14F-4D97-AF65-F5344CB8AC3E}">
        <p14:creationId xmlns:p14="http://schemas.microsoft.com/office/powerpoint/2010/main" val="192322454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Avenues for Future Work</a:t>
            </a:r>
            <a:endParaRPr lang="en-US" dirty="0"/>
          </a:p>
        </p:txBody>
      </p:sp>
      <p:sp>
        <p:nvSpPr>
          <p:cNvPr id="3" name="Content Placeholder 2"/>
          <p:cNvSpPr>
            <a:spLocks noGrp="1"/>
          </p:cNvSpPr>
          <p:nvPr>
            <p:ph idx="1"/>
          </p:nvPr>
        </p:nvSpPr>
        <p:spPr/>
        <p:txBody>
          <a:bodyPr/>
          <a:lstStyle/>
          <a:p>
            <a:r>
              <a:rPr lang="en-US" dirty="0" smtClean="0"/>
              <a:t>Generalizing to more forms of task parallelism</a:t>
            </a:r>
          </a:p>
          <a:p>
            <a:pPr lvl="1"/>
            <a:r>
              <a:rPr lang="en-US" dirty="0"/>
              <a:t>e</a:t>
            </a:r>
            <a:r>
              <a:rPr lang="en-US" dirty="0" smtClean="0"/>
              <a:t>.g.) recursion, nested parallelism</a:t>
            </a:r>
          </a:p>
          <a:p>
            <a:pPr lvl="1"/>
            <a:endParaRPr lang="en-US" dirty="0"/>
          </a:p>
          <a:p>
            <a:r>
              <a:rPr lang="en-US" dirty="0" smtClean="0"/>
              <a:t>Heterogeneous LTA engines on multi-core system</a:t>
            </a:r>
          </a:p>
          <a:p>
            <a:endParaRPr lang="en-US" dirty="0"/>
          </a:p>
          <a:p>
            <a:r>
              <a:rPr lang="en-US" dirty="0" smtClean="0"/>
              <a:t>Adaptive work scheduling using heuristics</a:t>
            </a:r>
          </a:p>
          <a:p>
            <a:endParaRPr lang="en-US" dirty="0"/>
          </a:p>
          <a:p>
            <a:r>
              <a:rPr lang="en-US" dirty="0" smtClean="0"/>
              <a:t>Increasing energy efficiency with loose task coupling</a:t>
            </a:r>
          </a:p>
          <a:p>
            <a:pPr lvl="1"/>
            <a:r>
              <a:rPr lang="en-US" dirty="0" smtClean="0"/>
              <a:t>Inter-lane-group memory coalescing</a:t>
            </a:r>
          </a:p>
          <a:p>
            <a:pPr lvl="1"/>
            <a:r>
              <a:rPr lang="en-US" dirty="0" smtClean="0"/>
              <a:t>Extend PIB into shared L0 I$</a:t>
            </a:r>
          </a:p>
        </p:txBody>
      </p:sp>
      <p:sp>
        <p:nvSpPr>
          <p:cNvPr id="4" name="Slide Number Placeholder 3"/>
          <p:cNvSpPr>
            <a:spLocks noGrp="1"/>
          </p:cNvSpPr>
          <p:nvPr>
            <p:ph type="sldNum" sz="quarter" idx="4"/>
          </p:nvPr>
        </p:nvSpPr>
        <p:spPr/>
        <p:txBody>
          <a:bodyPr/>
          <a:lstStyle/>
          <a:p>
            <a:fld id="{592C423E-8D33-2B4D-9B9F-8C525F5FECA0}" type="slidenum">
              <a:rPr lang="en-US" smtClean="0"/>
              <a:pPr/>
              <a:t>42</a:t>
            </a:fld>
            <a:endParaRPr lang="en-US" dirty="0"/>
          </a:p>
        </p:txBody>
      </p:sp>
      <p:sp>
        <p:nvSpPr>
          <p:cNvPr id="5" name="Rectangle 4"/>
          <p:cNvSpPr/>
          <p:nvPr/>
        </p:nvSpPr>
        <p:spPr>
          <a:xfrm>
            <a:off x="141790" y="3923818"/>
            <a:ext cx="8860420" cy="14352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19255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a:xfrm>
            <a:off x="185195" y="1008030"/>
            <a:ext cx="8739449" cy="5658988"/>
          </a:xfrm>
        </p:spPr>
        <p:txBody>
          <a:bodyPr>
            <a:normAutofit/>
          </a:bodyPr>
          <a:lstStyle/>
          <a:p>
            <a:r>
              <a:rPr lang="en-US" dirty="0" smtClean="0"/>
              <a:t>BRG Members</a:t>
            </a:r>
          </a:p>
          <a:p>
            <a:pPr lvl="1"/>
            <a:r>
              <a:rPr lang="en-US" dirty="0" smtClean="0"/>
              <a:t>Current: </a:t>
            </a:r>
            <a:r>
              <a:rPr lang="en-US" dirty="0" err="1" smtClean="0"/>
              <a:t>Shreesha</a:t>
            </a:r>
            <a:r>
              <a:rPr lang="en-US" dirty="0" smtClean="0"/>
              <a:t>, Chris, </a:t>
            </a:r>
            <a:r>
              <a:rPr lang="en-US" dirty="0" err="1" smtClean="0"/>
              <a:t>Berkin</a:t>
            </a:r>
            <a:r>
              <a:rPr lang="en-US" dirty="0" smtClean="0"/>
              <a:t>, </a:t>
            </a:r>
            <a:r>
              <a:rPr lang="en-US" dirty="0" err="1" smtClean="0"/>
              <a:t>Moyang</a:t>
            </a:r>
            <a:r>
              <a:rPr lang="en-US" dirty="0" smtClean="0"/>
              <a:t>, Shunning, Khalid</a:t>
            </a:r>
          </a:p>
          <a:p>
            <a:pPr lvl="1"/>
            <a:r>
              <a:rPr lang="en-US" dirty="0" smtClean="0"/>
              <a:t>Previous: Derek, Jason Setter, Wei </a:t>
            </a:r>
            <a:r>
              <a:rPr lang="en-US" dirty="0" err="1" smtClean="0"/>
              <a:t>Geng</a:t>
            </a:r>
            <a:r>
              <a:rPr lang="en-US" dirty="0" smtClean="0"/>
              <a:t>, Scott McKenzie, Alvin </a:t>
            </a:r>
            <a:r>
              <a:rPr lang="en-US" dirty="0" err="1" smtClean="0"/>
              <a:t>Wijaya</a:t>
            </a:r>
            <a:endParaRPr lang="en-US" dirty="0" smtClean="0"/>
          </a:p>
          <a:p>
            <a:r>
              <a:rPr lang="en-US" dirty="0" smtClean="0"/>
              <a:t>CSL Members</a:t>
            </a:r>
            <a:endParaRPr lang="en-US" dirty="0"/>
          </a:p>
          <a:p>
            <a:r>
              <a:rPr lang="en-US" dirty="0" smtClean="0"/>
              <a:t>Graduate Committee</a:t>
            </a:r>
          </a:p>
          <a:p>
            <a:pPr lvl="1"/>
            <a:r>
              <a:rPr lang="en-US" dirty="0" smtClean="0"/>
              <a:t>Prof. Christopher Batten, Prof. Jose Martinez, Prof. </a:t>
            </a:r>
            <a:r>
              <a:rPr lang="en-US" dirty="0" err="1" smtClean="0"/>
              <a:t>Rajit</a:t>
            </a:r>
            <a:r>
              <a:rPr lang="en-US" dirty="0" smtClean="0"/>
              <a:t> Manohar</a:t>
            </a:r>
          </a:p>
          <a:p>
            <a:r>
              <a:rPr lang="en-US" dirty="0" smtClean="0"/>
              <a:t>External collaborators</a:t>
            </a:r>
          </a:p>
          <a:p>
            <a:pPr lvl="1"/>
            <a:r>
              <a:rPr lang="en-US" dirty="0" smtClean="0"/>
              <a:t>Prof. Martin </a:t>
            </a:r>
            <a:r>
              <a:rPr lang="en-US" dirty="0" err="1" smtClean="0"/>
              <a:t>Burtscher</a:t>
            </a:r>
            <a:r>
              <a:rPr lang="en-US" dirty="0" smtClean="0"/>
              <a:t>, Prof. </a:t>
            </a:r>
            <a:r>
              <a:rPr lang="en-US" dirty="0" err="1" smtClean="0"/>
              <a:t>Rupesh</a:t>
            </a:r>
            <a:r>
              <a:rPr lang="en-US" dirty="0" smtClean="0"/>
              <a:t> </a:t>
            </a:r>
            <a:r>
              <a:rPr lang="en-US" dirty="0" err="1" smtClean="0"/>
              <a:t>Nasre</a:t>
            </a:r>
            <a:r>
              <a:rPr lang="en-US" dirty="0" smtClean="0"/>
              <a:t>, </a:t>
            </a:r>
            <a:r>
              <a:rPr lang="en-US" dirty="0" err="1" smtClean="0"/>
              <a:t>Sripathi</a:t>
            </a:r>
            <a:r>
              <a:rPr lang="en-US" dirty="0" smtClean="0"/>
              <a:t> </a:t>
            </a:r>
            <a:r>
              <a:rPr lang="en-US" dirty="0" err="1" smtClean="0"/>
              <a:t>Pai</a:t>
            </a:r>
            <a:endParaRPr lang="en-US" dirty="0" smtClean="0"/>
          </a:p>
          <a:p>
            <a:pPr lvl="1"/>
            <a:r>
              <a:rPr lang="en-US" dirty="0" smtClean="0"/>
              <a:t>Prof. David </a:t>
            </a:r>
            <a:r>
              <a:rPr lang="en-US" dirty="0" err="1" smtClean="0"/>
              <a:t>Bindel</a:t>
            </a:r>
            <a:endParaRPr lang="en-US" dirty="0"/>
          </a:p>
          <a:p>
            <a:endParaRPr lang="en-US" dirty="0" smtClean="0"/>
          </a:p>
          <a:p>
            <a:r>
              <a:rPr lang="en-US" dirty="0" smtClean="0"/>
              <a:t>Funding</a:t>
            </a:r>
          </a:p>
          <a:p>
            <a:pPr lvl="1"/>
            <a:r>
              <a:rPr lang="en-US" dirty="0" smtClean="0"/>
              <a:t>NDSEG Fellowship, NSF, AFOSR</a:t>
            </a:r>
          </a:p>
          <a:p>
            <a:pPr lvl="1"/>
            <a:r>
              <a:rPr lang="en-US" dirty="0" smtClean="0"/>
              <a:t>Intel Corp., NVIDIA Corp., Synopsys Inc.</a:t>
            </a:r>
          </a:p>
          <a:p>
            <a:pPr lvl="1"/>
            <a:endParaRPr lang="en-US" dirty="0"/>
          </a:p>
          <a:p>
            <a:endParaRPr lang="en-US" dirty="0" smtClean="0"/>
          </a:p>
          <a:p>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43</a:t>
            </a:fld>
            <a:endParaRPr lang="en-US" dirty="0"/>
          </a:p>
        </p:txBody>
      </p:sp>
    </p:spTree>
    <p:extLst>
      <p:ext uri="{BB962C8B-B14F-4D97-AF65-F5344CB8AC3E}">
        <p14:creationId xmlns:p14="http://schemas.microsoft.com/office/powerpoint/2010/main" val="39011202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End</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44</a:t>
            </a:fld>
            <a:endParaRPr lang="en-US" dirty="0"/>
          </a:p>
        </p:txBody>
      </p:sp>
      <p:grpSp>
        <p:nvGrpSpPr>
          <p:cNvPr id="9" name="Group 8"/>
          <p:cNvGrpSpPr/>
          <p:nvPr/>
        </p:nvGrpSpPr>
        <p:grpSpPr>
          <a:xfrm>
            <a:off x="933174" y="1249392"/>
            <a:ext cx="2835505" cy="4989361"/>
            <a:chOff x="933174" y="1249392"/>
            <a:chExt cx="2835505" cy="4989361"/>
          </a:xfrm>
        </p:grpSpPr>
        <p:pic>
          <p:nvPicPr>
            <p:cNvPr id="5" name="Picture 4"/>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949124" y="1249392"/>
              <a:ext cx="2819554" cy="1084993"/>
            </a:xfrm>
            <a:prstGeom prst="rect">
              <a:avLst/>
            </a:prstGeom>
          </p:spPr>
        </p:pic>
        <p:pic>
          <p:nvPicPr>
            <p:cNvPr id="7" name="Picture 6"/>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933174" y="2458402"/>
              <a:ext cx="2835505" cy="2414985"/>
            </a:xfrm>
            <a:prstGeom prst="rect">
              <a:avLst/>
            </a:prstGeom>
          </p:spPr>
        </p:pic>
        <p:pic>
          <p:nvPicPr>
            <p:cNvPr id="8" name="Picture 7"/>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984578" y="4997405"/>
              <a:ext cx="2784101" cy="1241348"/>
            </a:xfrm>
            <a:prstGeom prst="rect">
              <a:avLst/>
            </a:prstGeom>
          </p:spPr>
        </p:pic>
      </p:grpSp>
      <p:sp>
        <p:nvSpPr>
          <p:cNvPr id="10" name="Content Placeholder 2"/>
          <p:cNvSpPr txBox="1">
            <a:spLocks/>
          </p:cNvSpPr>
          <p:nvPr/>
        </p:nvSpPr>
        <p:spPr>
          <a:xfrm>
            <a:off x="4132162" y="1095374"/>
            <a:ext cx="4699321" cy="5381625"/>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rgbClr val="4D4F53"/>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rgbClr val="4D4F53"/>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rgbClr val="4D4F53"/>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rgbClr val="4D4F53"/>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rgbClr val="4D4F53"/>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457200" indent="-457200">
              <a:buFont typeface="+mj-lt"/>
              <a:buAutoNum type="arabicPeriod"/>
            </a:pPr>
            <a:r>
              <a:rPr lang="en-US" dirty="0" smtClean="0"/>
              <a:t>Application development flow</a:t>
            </a:r>
          </a:p>
          <a:p>
            <a:pPr marL="457200" indent="-457200">
              <a:buFont typeface="+mj-lt"/>
              <a:buAutoNum type="arabicPeriod"/>
            </a:pPr>
            <a:endParaRPr lang="en-US" dirty="0" smtClean="0"/>
          </a:p>
          <a:p>
            <a:pPr marL="457200" indent="-457200">
              <a:buFont typeface="+mj-lt"/>
              <a:buAutoNum type="arabicPeriod"/>
            </a:pPr>
            <a:r>
              <a:rPr lang="en-US" dirty="0" smtClean="0"/>
              <a:t>LTA runtime + </a:t>
            </a:r>
            <a:r>
              <a:rPr lang="en-US" dirty="0" err="1" smtClean="0">
                <a:latin typeface="Courier" charset="0"/>
                <a:ea typeface="Courier" charset="0"/>
                <a:cs typeface="Courier" charset="0"/>
              </a:rPr>
              <a:t>xpfor</a:t>
            </a:r>
            <a:endParaRPr lang="en-US" dirty="0" smtClean="0"/>
          </a:p>
          <a:p>
            <a:pPr marL="457200" indent="-457200">
              <a:buFont typeface="+mj-lt"/>
              <a:buAutoNum type="arabicPeriod"/>
            </a:pPr>
            <a:endParaRPr lang="en-US" dirty="0" smtClean="0"/>
          </a:p>
          <a:p>
            <a:pPr marL="457200" indent="-457200">
              <a:buFont typeface="+mj-lt"/>
              <a:buAutoNum type="arabicPeriod"/>
            </a:pPr>
            <a:r>
              <a:rPr lang="en-US" dirty="0" smtClean="0"/>
              <a:t>LTA engine with spatial/temporal task coupling</a:t>
            </a:r>
          </a:p>
          <a:p>
            <a:pPr marL="457200" indent="-457200">
              <a:buFont typeface="+mj-lt"/>
              <a:buAutoNum type="arabicPeriod"/>
            </a:pPr>
            <a:endParaRPr lang="en-US" dirty="0" smtClean="0"/>
          </a:p>
          <a:p>
            <a:pPr marL="457200" indent="-457200">
              <a:buFont typeface="+mj-lt"/>
              <a:buAutoNum type="arabicPeriod"/>
            </a:pPr>
            <a:r>
              <a:rPr lang="en-US" dirty="0" smtClean="0"/>
              <a:t>Design space exploration + 3P evaluation of LTA platform</a:t>
            </a:r>
            <a:endParaRPr lang="en-US" dirty="0"/>
          </a:p>
        </p:txBody>
      </p:sp>
    </p:spTree>
    <p:extLst>
      <p:ext uri="{BB962C8B-B14F-4D97-AF65-F5344CB8AC3E}">
        <p14:creationId xmlns:p14="http://schemas.microsoft.com/office/powerpoint/2010/main" val="98581164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Overview</a:t>
            </a:r>
            <a:endParaRPr lang="en-US" dirty="0"/>
          </a:p>
        </p:txBody>
      </p:sp>
      <p:sp>
        <p:nvSpPr>
          <p:cNvPr id="3" name="Content Placeholder 2"/>
          <p:cNvSpPr>
            <a:spLocks noGrp="1"/>
          </p:cNvSpPr>
          <p:nvPr>
            <p:ph idx="1"/>
          </p:nvPr>
        </p:nvSpPr>
        <p:spPr>
          <a:xfrm>
            <a:off x="4525701" y="1250065"/>
            <a:ext cx="4398943" cy="4988689"/>
          </a:xfrm>
        </p:spPr>
        <p:txBody>
          <a:bodyPr>
            <a:noAutofit/>
          </a:bodyPr>
          <a:lstStyle/>
          <a:p>
            <a:pPr>
              <a:lnSpc>
                <a:spcPct val="150000"/>
              </a:lnSpc>
            </a:pPr>
            <a:r>
              <a:rPr lang="en-US" sz="2800" dirty="0" smtClean="0">
                <a:solidFill>
                  <a:schemeClr val="bg1">
                    <a:lumMod val="85000"/>
                  </a:schemeClr>
                </a:solidFill>
              </a:rPr>
              <a:t>App Dev Case Study</a:t>
            </a:r>
            <a:endParaRPr lang="en-US" sz="2800" dirty="0" smtClean="0">
              <a:solidFill>
                <a:schemeClr val="bg1">
                  <a:lumMod val="85000"/>
                </a:schemeClr>
              </a:solidFill>
            </a:endParaRPr>
          </a:p>
          <a:p>
            <a:pPr>
              <a:lnSpc>
                <a:spcPct val="150000"/>
              </a:lnSpc>
            </a:pPr>
            <a:r>
              <a:rPr lang="en-US" sz="2800" dirty="0" smtClean="0">
                <a:solidFill>
                  <a:schemeClr val="bg1">
                    <a:lumMod val="85000"/>
                  </a:schemeClr>
                </a:solidFill>
              </a:rPr>
              <a:t>LTA Software</a:t>
            </a:r>
          </a:p>
          <a:p>
            <a:pPr>
              <a:lnSpc>
                <a:spcPct val="150000"/>
              </a:lnSpc>
            </a:pPr>
            <a:r>
              <a:rPr lang="en-US" sz="2800" dirty="0" smtClean="0">
                <a:solidFill>
                  <a:schemeClr val="bg1">
                    <a:lumMod val="85000"/>
                  </a:schemeClr>
                </a:solidFill>
              </a:rPr>
              <a:t>LTA Hardware</a:t>
            </a:r>
          </a:p>
          <a:p>
            <a:pPr>
              <a:lnSpc>
                <a:spcPct val="150000"/>
              </a:lnSpc>
            </a:pPr>
            <a:r>
              <a:rPr lang="en-US" sz="2800" dirty="0" smtClean="0">
                <a:solidFill>
                  <a:schemeClr val="bg1">
                    <a:lumMod val="85000"/>
                  </a:schemeClr>
                </a:solidFill>
              </a:rPr>
              <a:t>LTA Evaluation</a:t>
            </a:r>
          </a:p>
          <a:p>
            <a:pPr>
              <a:lnSpc>
                <a:spcPct val="150000"/>
              </a:lnSpc>
            </a:pPr>
            <a:r>
              <a:rPr lang="en-US" sz="2800" dirty="0" smtClean="0">
                <a:solidFill>
                  <a:schemeClr val="bg1">
                    <a:lumMod val="85000"/>
                  </a:schemeClr>
                </a:solidFill>
              </a:rPr>
              <a:t>Related Works</a:t>
            </a:r>
          </a:p>
          <a:p>
            <a:pPr>
              <a:lnSpc>
                <a:spcPct val="150000"/>
              </a:lnSpc>
            </a:pPr>
            <a:r>
              <a:rPr lang="en-US" sz="2800" dirty="0" smtClean="0">
                <a:solidFill>
                  <a:schemeClr val="bg1">
                    <a:lumMod val="85000"/>
                  </a:schemeClr>
                </a:solidFill>
              </a:rPr>
              <a:t>Conclusions</a:t>
            </a:r>
            <a:endParaRPr lang="en-US" sz="2800" dirty="0">
              <a:solidFill>
                <a:schemeClr val="bg1">
                  <a:lumMod val="85000"/>
                </a:schemeClr>
              </a:solidFill>
            </a:endParaRPr>
          </a:p>
        </p:txBody>
      </p:sp>
      <p:sp>
        <p:nvSpPr>
          <p:cNvPr id="4" name="Slide Number Placeholder 3"/>
          <p:cNvSpPr>
            <a:spLocks noGrp="1"/>
          </p:cNvSpPr>
          <p:nvPr>
            <p:ph type="sldNum" sz="quarter" idx="4"/>
          </p:nvPr>
        </p:nvSpPr>
        <p:spPr/>
        <p:txBody>
          <a:bodyPr/>
          <a:lstStyle/>
          <a:p>
            <a:fld id="{592C423E-8D33-2B4D-9B9F-8C525F5FECA0}" type="slidenum">
              <a:rPr lang="en-US" smtClean="0"/>
              <a:pPr/>
              <a:t>45</a:t>
            </a:fld>
            <a:endParaRPr lang="en-US" dirty="0"/>
          </a:p>
        </p:txBody>
      </p:sp>
      <p:grpSp>
        <p:nvGrpSpPr>
          <p:cNvPr id="9" name="Group 8"/>
          <p:cNvGrpSpPr/>
          <p:nvPr/>
        </p:nvGrpSpPr>
        <p:grpSpPr>
          <a:xfrm>
            <a:off x="933174" y="1249392"/>
            <a:ext cx="2835505" cy="4989361"/>
            <a:chOff x="933174" y="1249392"/>
            <a:chExt cx="2835505" cy="4989361"/>
          </a:xfrm>
        </p:grpSpPr>
        <p:pic>
          <p:nvPicPr>
            <p:cNvPr id="5" name="Picture 4"/>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949124" y="1249392"/>
              <a:ext cx="2819554" cy="1084993"/>
            </a:xfrm>
            <a:prstGeom prst="rect">
              <a:avLst/>
            </a:prstGeom>
          </p:spPr>
        </p:pic>
        <p:pic>
          <p:nvPicPr>
            <p:cNvPr id="7" name="Picture 6"/>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933174" y="2458402"/>
              <a:ext cx="2835505" cy="2414985"/>
            </a:xfrm>
            <a:prstGeom prst="rect">
              <a:avLst/>
            </a:prstGeom>
          </p:spPr>
        </p:pic>
        <p:pic>
          <p:nvPicPr>
            <p:cNvPr id="8" name="Picture 7"/>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984578" y="4997405"/>
              <a:ext cx="2784101" cy="1241348"/>
            </a:xfrm>
            <a:prstGeom prst="rect">
              <a:avLst/>
            </a:prstGeom>
          </p:spPr>
        </p:pic>
      </p:grpSp>
    </p:spTree>
    <p:extLst>
      <p:ext uri="{BB962C8B-B14F-4D97-AF65-F5344CB8AC3E}">
        <p14:creationId xmlns:p14="http://schemas.microsoft.com/office/powerpoint/2010/main" val="101244336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Matrix Alignment for Auto-Vectorization</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46</a:t>
            </a:fld>
            <a:endParaRPr lang="en-US" dirty="0"/>
          </a:p>
        </p:txBody>
      </p:sp>
      <p:pic>
        <p:nvPicPr>
          <p:cNvPr id="5" name="Picture 4"/>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2105620" y="1264283"/>
            <a:ext cx="4419600" cy="5029200"/>
          </a:xfrm>
          <a:prstGeom prst="rect">
            <a:avLst/>
          </a:prstGeom>
        </p:spPr>
      </p:pic>
      <p:pic>
        <p:nvPicPr>
          <p:cNvPr id="6" name="Picture 5"/>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2105620" y="1258891"/>
            <a:ext cx="5029200" cy="5029200"/>
          </a:xfrm>
          <a:prstGeom prst="rect">
            <a:avLst/>
          </a:prstGeom>
        </p:spPr>
      </p:pic>
      <p:pic>
        <p:nvPicPr>
          <p:cNvPr id="7" name="Picture 6"/>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2105620" y="1269675"/>
            <a:ext cx="5029200" cy="5029200"/>
          </a:xfrm>
          <a:prstGeom prst="rect">
            <a:avLst/>
          </a:prstGeom>
        </p:spPr>
      </p:pic>
    </p:spTree>
    <p:extLst>
      <p:ext uri="{BB962C8B-B14F-4D97-AF65-F5344CB8AC3E}">
        <p14:creationId xmlns:p14="http://schemas.microsoft.com/office/powerpoint/2010/main" val="17177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6"/>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Programming API</a:t>
            </a:r>
            <a:endParaRPr lang="en-US" dirty="0"/>
          </a:p>
        </p:txBody>
      </p:sp>
      <p:pic>
        <p:nvPicPr>
          <p:cNvPr id="6" name="Picture 5"/>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8009680" y="358815"/>
            <a:ext cx="914962" cy="779269"/>
          </a:xfrm>
          <a:prstGeom prst="rect">
            <a:avLst/>
          </a:prstGeom>
        </p:spPr>
      </p:pic>
      <p:sp>
        <p:nvSpPr>
          <p:cNvPr id="7" name="Content Placeholder 2"/>
          <p:cNvSpPr txBox="1">
            <a:spLocks/>
          </p:cNvSpPr>
          <p:nvPr/>
        </p:nvSpPr>
        <p:spPr>
          <a:xfrm>
            <a:off x="457200" y="1008030"/>
            <a:ext cx="6333844" cy="5740012"/>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rgbClr val="4D4F53"/>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rgbClr val="4D4F53"/>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rgbClr val="4D4F53"/>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rgbClr val="4D4F53"/>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rgbClr val="4D4F53"/>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lvl="0" indent="0">
              <a:spcBef>
                <a:spcPts val="0"/>
              </a:spcBef>
              <a:buClrTx/>
              <a:buSzTx/>
              <a:buNone/>
            </a:pPr>
            <a:r>
              <a:rPr lang="en-US" sz="1800" dirty="0" smtClean="0">
                <a:solidFill>
                  <a:srgbClr val="3E6EFF"/>
                </a:solidFill>
                <a:latin typeface="Courier" charset="0"/>
                <a:ea typeface="Courier" charset="0"/>
                <a:cs typeface="Courier" charset="0"/>
              </a:rPr>
              <a:t>void</a:t>
            </a:r>
            <a:r>
              <a:rPr lang="en-US" sz="1800" dirty="0" smtClean="0">
                <a:latin typeface="Courier" charset="0"/>
                <a:ea typeface="Courier" charset="0"/>
                <a:cs typeface="Courier" charset="0"/>
              </a:rPr>
              <a:t> </a:t>
            </a:r>
            <a:r>
              <a:rPr lang="en-US" sz="1800" dirty="0" err="1" smtClean="0">
                <a:latin typeface="Courier" charset="0"/>
                <a:ea typeface="Courier" charset="0"/>
                <a:cs typeface="Courier" charset="0"/>
              </a:rPr>
              <a:t>lta_function</a:t>
            </a:r>
            <a:r>
              <a:rPr lang="en-US" sz="1800" dirty="0" smtClean="0">
                <a:latin typeface="Courier" charset="0"/>
                <a:ea typeface="Courier" charset="0"/>
                <a:cs typeface="Courier" charset="0"/>
              </a:rPr>
              <a:t>(</a:t>
            </a:r>
          </a:p>
          <a:p>
            <a:pPr marL="0" lvl="0" indent="0">
              <a:spcBef>
                <a:spcPts val="0"/>
              </a:spcBef>
              <a:buClrTx/>
              <a:buSzTx/>
              <a:buNone/>
            </a:pPr>
            <a:r>
              <a:rPr lang="en-US" sz="1800" dirty="0">
                <a:latin typeface="Courier" charset="0"/>
                <a:ea typeface="Courier" charset="0"/>
                <a:cs typeface="Courier" charset="0"/>
              </a:rPr>
              <a:t> </a:t>
            </a:r>
            <a:r>
              <a:rPr lang="en-US" sz="1800" dirty="0" smtClean="0">
                <a:latin typeface="Courier" charset="0"/>
                <a:ea typeface="Courier" charset="0"/>
                <a:cs typeface="Courier" charset="0"/>
              </a:rPr>
              <a:t> </a:t>
            </a:r>
            <a:r>
              <a:rPr lang="en-US" sz="1800" dirty="0" smtClean="0">
                <a:solidFill>
                  <a:srgbClr val="3E6EFF"/>
                </a:solidFill>
                <a:latin typeface="Courier" charset="0"/>
                <a:ea typeface="Courier" charset="0"/>
                <a:cs typeface="Courier" charset="0"/>
              </a:rPr>
              <a:t>void</a:t>
            </a:r>
            <a:r>
              <a:rPr lang="en-US" sz="1800" dirty="0" smtClean="0">
                <a:latin typeface="Courier" charset="0"/>
                <a:ea typeface="Courier" charset="0"/>
                <a:cs typeface="Courier" charset="0"/>
              </a:rPr>
              <a:t>* a,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start,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end,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step=1) {</a:t>
            </a:r>
          </a:p>
          <a:p>
            <a:pPr marL="0" lvl="0" indent="0">
              <a:spcBef>
                <a:spcPts val="0"/>
              </a:spcBef>
              <a:buClrTx/>
              <a:buSzTx/>
              <a:buNone/>
            </a:pPr>
            <a:r>
              <a:rPr lang="en-US" sz="1800" dirty="0" smtClean="0">
                <a:latin typeface="Courier" charset="0"/>
                <a:ea typeface="Courier" charset="0"/>
                <a:cs typeface="Courier" charset="0"/>
              </a:rPr>
              <a:t>  </a:t>
            </a:r>
            <a:r>
              <a:rPr lang="en-US" sz="1800" dirty="0" err="1" smtClean="0">
                <a:solidFill>
                  <a:srgbClr val="3E6EFF"/>
                </a:solidFill>
                <a:latin typeface="Courier" charset="0"/>
                <a:ea typeface="Courier" charset="0"/>
                <a:cs typeface="Courier" charset="0"/>
              </a:rPr>
              <a:t>args_t</a:t>
            </a:r>
            <a:r>
              <a:rPr lang="en-US" sz="1800" dirty="0" smtClean="0">
                <a:latin typeface="Courier" charset="0"/>
                <a:ea typeface="Courier" charset="0"/>
                <a:cs typeface="Courier" charset="0"/>
              </a:rPr>
              <a:t>* </a:t>
            </a:r>
            <a:r>
              <a:rPr lang="en-US" sz="1800" dirty="0" err="1" smtClean="0">
                <a:latin typeface="Courier" charset="0"/>
                <a:ea typeface="Courier" charset="0"/>
                <a:cs typeface="Courier" charset="0"/>
              </a:rPr>
              <a:t>args</a:t>
            </a:r>
            <a:r>
              <a:rPr lang="en-US" sz="1800" dirty="0" smtClean="0">
                <a:latin typeface="Courier" charset="0"/>
                <a:ea typeface="Courier" charset="0"/>
                <a:cs typeface="Courier" charset="0"/>
              </a:rPr>
              <a:t> = </a:t>
            </a:r>
            <a:r>
              <a:rPr lang="en-US" sz="1800" dirty="0" err="1" smtClean="0">
                <a:solidFill>
                  <a:srgbClr val="21D6FF"/>
                </a:solidFill>
                <a:latin typeface="Courier" charset="0"/>
                <a:ea typeface="Courier" charset="0"/>
                <a:cs typeface="Courier" charset="0"/>
              </a:rPr>
              <a:t>static_cast</a:t>
            </a:r>
            <a:r>
              <a:rPr lang="en-US" sz="1800" dirty="0" smtClean="0">
                <a:latin typeface="Courier" charset="0"/>
                <a:ea typeface="Courier" charset="0"/>
                <a:cs typeface="Courier" charset="0"/>
              </a:rPr>
              <a:t>&lt;</a:t>
            </a:r>
            <a:r>
              <a:rPr lang="en-US" sz="1800" dirty="0" err="1" smtClean="0">
                <a:solidFill>
                  <a:srgbClr val="3E6EFF"/>
                </a:solidFill>
                <a:latin typeface="Courier" charset="0"/>
                <a:ea typeface="Courier" charset="0"/>
                <a:cs typeface="Courier" charset="0"/>
              </a:rPr>
              <a:t>args_t</a:t>
            </a:r>
            <a:r>
              <a:rPr lang="en-US" sz="1800" dirty="0" smtClean="0">
                <a:latin typeface="Courier" charset="0"/>
                <a:ea typeface="Courier" charset="0"/>
                <a:cs typeface="Courier" charset="0"/>
              </a:rPr>
              <a:t>*&gt;(a);</a:t>
            </a:r>
          </a:p>
          <a:p>
            <a:pPr marL="0" lvl="0" indent="0">
              <a:spcBef>
                <a:spcPts val="0"/>
              </a:spcBef>
              <a:buClrTx/>
              <a:buSzTx/>
              <a:buNone/>
            </a:pPr>
            <a:r>
              <a:rPr lang="en-US" sz="1800" dirty="0">
                <a:latin typeface="Courier" charset="0"/>
                <a:ea typeface="Courier" charset="0"/>
                <a:cs typeface="Courier" charset="0"/>
              </a:rPr>
              <a:t> </a:t>
            </a:r>
            <a:r>
              <a:rPr lang="en-US" sz="1800" dirty="0" smtClean="0">
                <a:latin typeface="Courier" charset="0"/>
                <a:ea typeface="Courier" charset="0"/>
                <a:cs typeface="Courier" charset="0"/>
              </a:rPr>
              <a:t>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a:t>
            </a:r>
            <a:r>
              <a:rPr lang="en-US" sz="1800" dirty="0" err="1" smtClean="0">
                <a:latin typeface="Courier" charset="0"/>
                <a:ea typeface="Courier" charset="0"/>
                <a:cs typeface="Courier" charset="0"/>
              </a:rPr>
              <a:t>dst</a:t>
            </a:r>
            <a:r>
              <a:rPr lang="en-US" sz="1800" dirty="0" smtClean="0">
                <a:latin typeface="Courier" charset="0"/>
                <a:ea typeface="Courier" charset="0"/>
                <a:cs typeface="Courier" charset="0"/>
              </a:rPr>
              <a:t>  = </a:t>
            </a:r>
            <a:r>
              <a:rPr lang="en-US" sz="1800" dirty="0" err="1" smtClean="0">
                <a:latin typeface="Courier" charset="0"/>
                <a:ea typeface="Courier" charset="0"/>
                <a:cs typeface="Courier" charset="0"/>
              </a:rPr>
              <a:t>args</a:t>
            </a:r>
            <a:r>
              <a:rPr lang="en-US" sz="1800" dirty="0" smtClean="0">
                <a:latin typeface="Courier" charset="0"/>
                <a:ea typeface="Courier" charset="0"/>
                <a:cs typeface="Courier" charset="0"/>
              </a:rPr>
              <a:t>-&gt;</a:t>
            </a:r>
            <a:r>
              <a:rPr lang="en-US" sz="1800" dirty="0" err="1" smtClean="0">
                <a:latin typeface="Courier" charset="0"/>
                <a:ea typeface="Courier" charset="0"/>
                <a:cs typeface="Courier" charset="0"/>
              </a:rPr>
              <a:t>dst</a:t>
            </a:r>
            <a:r>
              <a:rPr lang="en-US" sz="1800" dirty="0" smtClean="0">
                <a:latin typeface="Courier" charset="0"/>
                <a:ea typeface="Courier" charset="0"/>
                <a:cs typeface="Courier" charset="0"/>
              </a:rPr>
              <a:t>;</a:t>
            </a:r>
          </a:p>
          <a:p>
            <a:pPr marL="0" lvl="0" indent="0">
              <a:spcBef>
                <a:spcPts val="0"/>
              </a:spcBef>
              <a:buClrTx/>
              <a:buSzTx/>
              <a:buNone/>
            </a:pPr>
            <a:r>
              <a:rPr lang="en-US" sz="1800" dirty="0">
                <a:latin typeface="Courier" charset="0"/>
                <a:ea typeface="Courier" charset="0"/>
                <a:cs typeface="Courier" charset="0"/>
              </a:rPr>
              <a:t> </a:t>
            </a:r>
            <a:r>
              <a:rPr lang="en-US" sz="1800" dirty="0" smtClean="0">
                <a:latin typeface="Courier" charset="0"/>
                <a:ea typeface="Courier" charset="0"/>
                <a:cs typeface="Courier" charset="0"/>
              </a:rPr>
              <a:t>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src0 = </a:t>
            </a:r>
            <a:r>
              <a:rPr lang="en-US" sz="1800" dirty="0" err="1" smtClean="0">
                <a:latin typeface="Courier" charset="0"/>
                <a:ea typeface="Courier" charset="0"/>
                <a:cs typeface="Courier" charset="0"/>
              </a:rPr>
              <a:t>args</a:t>
            </a:r>
            <a:r>
              <a:rPr lang="en-US" sz="1800" dirty="0" smtClean="0">
                <a:latin typeface="Courier" charset="0"/>
                <a:ea typeface="Courier" charset="0"/>
                <a:cs typeface="Courier" charset="0"/>
              </a:rPr>
              <a:t>-&gt;src0;</a:t>
            </a:r>
          </a:p>
          <a:p>
            <a:pPr marL="0" lvl="0" indent="0">
              <a:spcBef>
                <a:spcPts val="0"/>
              </a:spcBef>
              <a:buClrTx/>
              <a:buSzTx/>
              <a:buNone/>
            </a:pPr>
            <a:r>
              <a:rPr lang="en-US" sz="1800" dirty="0">
                <a:latin typeface="Courier" charset="0"/>
                <a:ea typeface="Courier" charset="0"/>
                <a:cs typeface="Courier" charset="0"/>
              </a:rPr>
              <a:t> </a:t>
            </a:r>
            <a:r>
              <a:rPr lang="en-US" sz="1800" dirty="0" smtClean="0">
                <a:latin typeface="Courier" charset="0"/>
                <a:ea typeface="Courier" charset="0"/>
                <a:cs typeface="Courier" charset="0"/>
              </a:rPr>
              <a:t>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src1 = </a:t>
            </a:r>
            <a:r>
              <a:rPr lang="en-US" sz="1800" dirty="0" err="1" smtClean="0">
                <a:latin typeface="Courier" charset="0"/>
                <a:ea typeface="Courier" charset="0"/>
                <a:cs typeface="Courier" charset="0"/>
              </a:rPr>
              <a:t>args</a:t>
            </a:r>
            <a:r>
              <a:rPr lang="en-US" sz="1800" dirty="0" smtClean="0">
                <a:latin typeface="Courier" charset="0"/>
                <a:ea typeface="Courier" charset="0"/>
                <a:cs typeface="Courier" charset="0"/>
              </a:rPr>
              <a:t>-&gt;src1;</a:t>
            </a:r>
          </a:p>
          <a:p>
            <a:pPr marL="0" lvl="0" indent="0">
              <a:spcBef>
                <a:spcPts val="0"/>
              </a:spcBef>
              <a:buClrTx/>
              <a:buSzTx/>
              <a:buNone/>
            </a:pPr>
            <a:r>
              <a:rPr lang="en-US" sz="1800" dirty="0">
                <a:latin typeface="Courier" charset="0"/>
                <a:ea typeface="Courier" charset="0"/>
                <a:cs typeface="Courier" charset="0"/>
              </a:rPr>
              <a:t> </a:t>
            </a:r>
            <a:r>
              <a:rPr lang="en-US" sz="1800" dirty="0" smtClean="0">
                <a:latin typeface="Courier" charset="0"/>
                <a:ea typeface="Courier" charset="0"/>
                <a:cs typeface="Courier" charset="0"/>
              </a:rPr>
              <a:t> </a:t>
            </a:r>
            <a:r>
              <a:rPr lang="en-US" sz="1800" dirty="0" smtClean="0">
                <a:solidFill>
                  <a:srgbClr val="7030A0"/>
                </a:solidFill>
                <a:latin typeface="Courier" charset="0"/>
                <a:ea typeface="Courier" charset="0"/>
                <a:cs typeface="Courier" charset="0"/>
              </a:rPr>
              <a:t>for</a:t>
            </a:r>
            <a:r>
              <a:rPr lang="en-US" sz="1800" dirty="0" smtClean="0">
                <a:latin typeface="Courier" charset="0"/>
                <a:ea typeface="Courier" charset="0"/>
                <a:cs typeface="Courier" charset="0"/>
              </a:rPr>
              <a:t> (</a:t>
            </a:r>
            <a:r>
              <a:rPr lang="en-US" sz="1800" dirty="0" err="1" smtClean="0">
                <a:solidFill>
                  <a:srgbClr val="3E6EFF"/>
                </a:solidFill>
                <a:latin typeface="Courier" charset="0"/>
                <a:ea typeface="Courier" charset="0"/>
                <a:cs typeface="Courier" charset="0"/>
              </a:rPr>
              <a:t>int</a:t>
            </a:r>
            <a:r>
              <a:rPr lang="en-US" sz="1800" dirty="0" smtClean="0">
                <a:latin typeface="Courier" charset="0"/>
                <a:ea typeface="Courier" charset="0"/>
                <a:cs typeface="Courier" charset="0"/>
              </a:rPr>
              <a:t> </a:t>
            </a:r>
            <a:r>
              <a:rPr lang="en-US" sz="1800" dirty="0" err="1" smtClean="0">
                <a:latin typeface="Courier" charset="0"/>
                <a:ea typeface="Courier" charset="0"/>
                <a:cs typeface="Courier" charset="0"/>
              </a:rPr>
              <a:t>i</a:t>
            </a:r>
            <a:r>
              <a:rPr lang="en-US" sz="1800" dirty="0" smtClean="0">
                <a:latin typeface="Courier" charset="0"/>
                <a:ea typeface="Courier" charset="0"/>
                <a:cs typeface="Courier" charset="0"/>
              </a:rPr>
              <a:t> = start; </a:t>
            </a:r>
            <a:r>
              <a:rPr lang="en-US" sz="1800" dirty="0" err="1" smtClean="0">
                <a:latin typeface="Courier" charset="0"/>
                <a:ea typeface="Courier" charset="0"/>
                <a:cs typeface="Courier" charset="0"/>
              </a:rPr>
              <a:t>i</a:t>
            </a:r>
            <a:r>
              <a:rPr lang="en-US" sz="1800" dirty="0" smtClean="0">
                <a:latin typeface="Courier" charset="0"/>
                <a:ea typeface="Courier" charset="0"/>
                <a:cs typeface="Courier" charset="0"/>
              </a:rPr>
              <a:t> &lt; end; </a:t>
            </a:r>
            <a:r>
              <a:rPr lang="en-US" sz="1800" dirty="0" err="1" smtClean="0">
                <a:latin typeface="Courier" charset="0"/>
                <a:ea typeface="Courier" charset="0"/>
                <a:cs typeface="Courier" charset="0"/>
              </a:rPr>
              <a:t>i</a:t>
            </a:r>
            <a:r>
              <a:rPr lang="en-US" sz="1800" dirty="0" smtClean="0">
                <a:latin typeface="Courier" charset="0"/>
                <a:ea typeface="Courier" charset="0"/>
                <a:cs typeface="Courier" charset="0"/>
              </a:rPr>
              <a:t> += step) {</a:t>
            </a:r>
          </a:p>
          <a:p>
            <a:pPr marL="0" lvl="0" indent="0">
              <a:spcBef>
                <a:spcPts val="0"/>
              </a:spcBef>
              <a:buClrTx/>
              <a:buSzTx/>
              <a:buNone/>
            </a:pPr>
            <a:r>
              <a:rPr lang="en-US" sz="1800" dirty="0" smtClean="0">
                <a:latin typeface="Courier" charset="0"/>
                <a:ea typeface="Courier" charset="0"/>
                <a:cs typeface="Courier" charset="0"/>
              </a:rPr>
              <a:t>    if </a:t>
            </a:r>
            <a:r>
              <a:rPr lang="en-US" sz="1800" dirty="0">
                <a:latin typeface="Courier" charset="0"/>
                <a:ea typeface="Courier" charset="0"/>
                <a:cs typeface="Courier" charset="0"/>
              </a:rPr>
              <a:t>(</a:t>
            </a:r>
            <a:r>
              <a:rPr lang="en-US" sz="1800" dirty="0" err="1">
                <a:latin typeface="Courier" charset="0"/>
                <a:ea typeface="Courier" charset="0"/>
                <a:cs typeface="Courier" charset="0"/>
              </a:rPr>
              <a:t>src</a:t>
            </a:r>
            <a:r>
              <a:rPr lang="en-US" sz="1800" dirty="0">
                <a:latin typeface="Courier" charset="0"/>
                <a:ea typeface="Courier" charset="0"/>
                <a:cs typeface="Courier" charset="0"/>
              </a:rPr>
              <a:t>[</a:t>
            </a:r>
            <a:r>
              <a:rPr lang="en-US" sz="1800" dirty="0" err="1">
                <a:latin typeface="Courier" charset="0"/>
                <a:ea typeface="Courier" charset="0"/>
                <a:cs typeface="Courier" charset="0"/>
              </a:rPr>
              <a:t>i</a:t>
            </a:r>
            <a:r>
              <a:rPr lang="en-US" sz="1800" dirty="0">
                <a:latin typeface="Courier" charset="0"/>
                <a:ea typeface="Courier" charset="0"/>
                <a:cs typeface="Courier" charset="0"/>
              </a:rPr>
              <a:t>].cond0)</a:t>
            </a:r>
          </a:p>
          <a:p>
            <a:pPr marL="0" lvl="0" indent="0">
              <a:spcBef>
                <a:spcPts val="0"/>
              </a:spcBef>
              <a:buClrTx/>
              <a:buSzTx/>
              <a:buNone/>
            </a:pPr>
            <a:r>
              <a:rPr lang="en-US" sz="1800" dirty="0">
                <a:latin typeface="Courier" charset="0"/>
                <a:ea typeface="Courier" charset="0"/>
                <a:cs typeface="Courier" charset="0"/>
              </a:rPr>
              <a:t>    </a:t>
            </a:r>
            <a:r>
              <a:rPr lang="en-US" sz="1800" dirty="0" smtClean="0">
                <a:latin typeface="Courier" charset="0"/>
                <a:ea typeface="Courier" charset="0"/>
                <a:cs typeface="Courier" charset="0"/>
              </a:rPr>
              <a:t>  </a:t>
            </a:r>
            <a:r>
              <a:rPr lang="en-US" sz="1800" dirty="0" err="1" smtClean="0">
                <a:latin typeface="Courier" charset="0"/>
                <a:ea typeface="Courier" charset="0"/>
                <a:cs typeface="Courier" charset="0"/>
              </a:rPr>
              <a:t>dst</a:t>
            </a:r>
            <a:r>
              <a:rPr lang="en-US" sz="1800" dirty="0" smtClean="0">
                <a:latin typeface="Courier" charset="0"/>
                <a:ea typeface="Courier" charset="0"/>
                <a:cs typeface="Courier" charset="0"/>
              </a:rPr>
              <a:t>[</a:t>
            </a:r>
            <a:r>
              <a:rPr lang="en-US" sz="1800" dirty="0" err="1" smtClean="0">
                <a:latin typeface="Courier" charset="0"/>
                <a:ea typeface="Courier" charset="0"/>
                <a:cs typeface="Courier" charset="0"/>
              </a:rPr>
              <a:t>i</a:t>
            </a:r>
            <a:r>
              <a:rPr lang="en-US" sz="1800" dirty="0">
                <a:latin typeface="Courier" charset="0"/>
                <a:ea typeface="Courier" charset="0"/>
                <a:cs typeface="Courier" charset="0"/>
              </a:rPr>
              <a:t>] = task0();</a:t>
            </a:r>
          </a:p>
          <a:p>
            <a:pPr marL="0" lvl="0" indent="0">
              <a:spcBef>
                <a:spcPts val="0"/>
              </a:spcBef>
              <a:buClrTx/>
              <a:buSzTx/>
              <a:buNone/>
            </a:pPr>
            <a:r>
              <a:rPr lang="en-US" sz="1800" dirty="0">
                <a:latin typeface="Courier" charset="0"/>
                <a:ea typeface="Courier" charset="0"/>
                <a:cs typeface="Courier" charset="0"/>
              </a:rPr>
              <a:t>  </a:t>
            </a:r>
            <a:r>
              <a:rPr lang="en-US" sz="1800" dirty="0" smtClean="0">
                <a:latin typeface="Courier" charset="0"/>
                <a:ea typeface="Courier" charset="0"/>
                <a:cs typeface="Courier" charset="0"/>
              </a:rPr>
              <a:t>  else </a:t>
            </a:r>
            <a:r>
              <a:rPr lang="en-US" sz="1800" dirty="0">
                <a:latin typeface="Courier" charset="0"/>
                <a:ea typeface="Courier" charset="0"/>
                <a:cs typeface="Courier" charset="0"/>
              </a:rPr>
              <a:t>if (</a:t>
            </a:r>
            <a:r>
              <a:rPr lang="en-US" sz="1800" dirty="0" err="1">
                <a:latin typeface="Courier" charset="0"/>
                <a:ea typeface="Courier" charset="0"/>
                <a:cs typeface="Courier" charset="0"/>
              </a:rPr>
              <a:t>src</a:t>
            </a:r>
            <a:r>
              <a:rPr lang="en-US" sz="1800" dirty="0">
                <a:latin typeface="Courier" charset="0"/>
                <a:ea typeface="Courier" charset="0"/>
                <a:cs typeface="Courier" charset="0"/>
              </a:rPr>
              <a:t>[</a:t>
            </a:r>
            <a:r>
              <a:rPr lang="en-US" sz="1800" dirty="0" err="1">
                <a:latin typeface="Courier" charset="0"/>
                <a:ea typeface="Courier" charset="0"/>
                <a:cs typeface="Courier" charset="0"/>
              </a:rPr>
              <a:t>i</a:t>
            </a:r>
            <a:r>
              <a:rPr lang="en-US" sz="1800" dirty="0">
                <a:latin typeface="Courier" charset="0"/>
                <a:ea typeface="Courier" charset="0"/>
                <a:cs typeface="Courier" charset="0"/>
              </a:rPr>
              <a:t>].cond1)</a:t>
            </a:r>
          </a:p>
          <a:p>
            <a:pPr marL="0" lvl="0" indent="0">
              <a:spcBef>
                <a:spcPts val="0"/>
              </a:spcBef>
              <a:buClrTx/>
              <a:buSzTx/>
              <a:buNone/>
            </a:pPr>
            <a:r>
              <a:rPr lang="en-US" sz="1800" dirty="0">
                <a:latin typeface="Courier" charset="0"/>
                <a:ea typeface="Courier" charset="0"/>
                <a:cs typeface="Courier" charset="0"/>
              </a:rPr>
              <a:t>    </a:t>
            </a:r>
            <a:r>
              <a:rPr lang="en-US" sz="1800" dirty="0" smtClean="0">
                <a:latin typeface="Courier" charset="0"/>
                <a:ea typeface="Courier" charset="0"/>
                <a:cs typeface="Courier" charset="0"/>
              </a:rPr>
              <a:t>  </a:t>
            </a:r>
            <a:r>
              <a:rPr lang="en-US" sz="1800" dirty="0" err="1" smtClean="0">
                <a:latin typeface="Courier" charset="0"/>
                <a:ea typeface="Courier" charset="0"/>
                <a:cs typeface="Courier" charset="0"/>
              </a:rPr>
              <a:t>dst</a:t>
            </a:r>
            <a:r>
              <a:rPr lang="en-US" sz="1800" dirty="0" smtClean="0">
                <a:latin typeface="Courier" charset="0"/>
                <a:ea typeface="Courier" charset="0"/>
                <a:cs typeface="Courier" charset="0"/>
              </a:rPr>
              <a:t>[</a:t>
            </a:r>
            <a:r>
              <a:rPr lang="en-US" sz="1800" dirty="0" err="1" smtClean="0">
                <a:latin typeface="Courier" charset="0"/>
                <a:ea typeface="Courier" charset="0"/>
                <a:cs typeface="Courier" charset="0"/>
              </a:rPr>
              <a:t>i</a:t>
            </a:r>
            <a:r>
              <a:rPr lang="en-US" sz="1800" dirty="0">
                <a:latin typeface="Courier" charset="0"/>
                <a:ea typeface="Courier" charset="0"/>
                <a:cs typeface="Courier" charset="0"/>
              </a:rPr>
              <a:t>] = task1();</a:t>
            </a:r>
          </a:p>
          <a:p>
            <a:pPr marL="0" lvl="0" indent="0">
              <a:spcBef>
                <a:spcPts val="0"/>
              </a:spcBef>
              <a:buClrTx/>
              <a:buSzTx/>
              <a:buNone/>
            </a:pPr>
            <a:r>
              <a:rPr lang="en-US" sz="1800" dirty="0" smtClean="0">
                <a:latin typeface="Courier" charset="0"/>
                <a:ea typeface="Courier" charset="0"/>
                <a:cs typeface="Courier" charset="0"/>
              </a:rPr>
              <a:t>  }</a:t>
            </a:r>
            <a:endParaRPr lang="en-US" sz="1800" dirty="0">
              <a:latin typeface="Courier" charset="0"/>
              <a:ea typeface="Courier" charset="0"/>
              <a:cs typeface="Courier" charset="0"/>
            </a:endParaRPr>
          </a:p>
          <a:p>
            <a:pPr marL="0" lvl="0" indent="0">
              <a:spcBef>
                <a:spcPts val="0"/>
              </a:spcBef>
              <a:buClrTx/>
              <a:buSzTx/>
              <a:buNone/>
            </a:pPr>
            <a:r>
              <a:rPr lang="en-US" sz="1800" dirty="0" smtClean="0">
                <a:latin typeface="Courier" charset="0"/>
                <a:ea typeface="Courier" charset="0"/>
                <a:cs typeface="Courier" charset="0"/>
              </a:rPr>
              <a:t>}</a:t>
            </a:r>
            <a:endParaRPr lang="en-US" sz="1800" dirty="0">
              <a:latin typeface="Courier" charset="0"/>
              <a:ea typeface="Courier" charset="0"/>
              <a:cs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1800" dirty="0" smtClean="0"/>
          </a:p>
          <a:p>
            <a:pPr marL="0" lvl="0" indent="0">
              <a:spcBef>
                <a:spcPts val="0"/>
              </a:spcBef>
              <a:buClrTx/>
              <a:buSzTx/>
              <a:buNone/>
            </a:pPr>
            <a:r>
              <a:rPr lang="en-US" sz="1800" dirty="0" err="1">
                <a:latin typeface="Courier" charset="0"/>
                <a:ea typeface="Courier" charset="0"/>
                <a:cs typeface="Courier" charset="0"/>
              </a:rPr>
              <a:t>lta</a:t>
            </a:r>
            <a:r>
              <a:rPr lang="en-US" sz="1800" dirty="0">
                <a:latin typeface="Courier" charset="0"/>
                <a:ea typeface="Courier" charset="0"/>
                <a:cs typeface="Courier" charset="0"/>
              </a:rPr>
              <a:t>::</a:t>
            </a:r>
            <a:r>
              <a:rPr lang="en-US" sz="1800" dirty="0" err="1">
                <a:latin typeface="Courier" charset="0"/>
                <a:ea typeface="Courier" charset="0"/>
                <a:cs typeface="Courier" charset="0"/>
              </a:rPr>
              <a:t>parallel_for</a:t>
            </a:r>
            <a:r>
              <a:rPr lang="en-US" sz="1800" dirty="0">
                <a:latin typeface="Courier" charset="0"/>
                <a:ea typeface="Courier" charset="0"/>
                <a:cs typeface="Courier" charset="0"/>
              </a:rPr>
              <a:t>(0, size, [&amp;](</a:t>
            </a:r>
            <a:r>
              <a:rPr lang="en-US" sz="1800" dirty="0" err="1">
                <a:latin typeface="Courier" charset="0"/>
                <a:ea typeface="Courier" charset="0"/>
                <a:cs typeface="Courier" charset="0"/>
              </a:rPr>
              <a:t>int</a:t>
            </a:r>
            <a:r>
              <a:rPr lang="en-US" sz="1800" dirty="0">
                <a:latin typeface="Courier" charset="0"/>
                <a:ea typeface="Courier" charset="0"/>
                <a:cs typeface="Courier" charset="0"/>
              </a:rPr>
              <a:t> </a:t>
            </a:r>
            <a:r>
              <a:rPr lang="en-US" sz="1800" dirty="0" err="1">
                <a:latin typeface="Courier" charset="0"/>
                <a:ea typeface="Courier" charset="0"/>
                <a:cs typeface="Courier" charset="0"/>
              </a:rPr>
              <a:t>i</a:t>
            </a:r>
            <a:r>
              <a:rPr lang="en-US" sz="1800" dirty="0">
                <a:latin typeface="Courier" charset="0"/>
                <a:ea typeface="Courier" charset="0"/>
                <a:cs typeface="Courier" charset="0"/>
              </a:rPr>
              <a:t>) {</a:t>
            </a:r>
          </a:p>
          <a:p>
            <a:pPr marL="0" lvl="0" indent="0">
              <a:spcBef>
                <a:spcPts val="0"/>
              </a:spcBef>
              <a:buClrTx/>
              <a:buSzTx/>
              <a:buNone/>
            </a:pPr>
            <a:r>
              <a:rPr lang="en-US" sz="1800" dirty="0">
                <a:latin typeface="Courier" charset="0"/>
                <a:ea typeface="Courier" charset="0"/>
                <a:cs typeface="Courier" charset="0"/>
              </a:rPr>
              <a:t>  if (</a:t>
            </a:r>
            <a:r>
              <a:rPr lang="en-US" sz="1800" dirty="0" err="1">
                <a:latin typeface="Courier" charset="0"/>
                <a:ea typeface="Courier" charset="0"/>
                <a:cs typeface="Courier" charset="0"/>
              </a:rPr>
              <a:t>src</a:t>
            </a:r>
            <a:r>
              <a:rPr lang="en-US" sz="1800" dirty="0">
                <a:latin typeface="Courier" charset="0"/>
                <a:ea typeface="Courier" charset="0"/>
                <a:cs typeface="Courier" charset="0"/>
              </a:rPr>
              <a:t>[</a:t>
            </a:r>
            <a:r>
              <a:rPr lang="en-US" sz="1800" dirty="0" err="1">
                <a:latin typeface="Courier" charset="0"/>
                <a:ea typeface="Courier" charset="0"/>
                <a:cs typeface="Courier" charset="0"/>
              </a:rPr>
              <a:t>i</a:t>
            </a:r>
            <a:r>
              <a:rPr lang="en-US" sz="1800" dirty="0">
                <a:latin typeface="Courier" charset="0"/>
                <a:ea typeface="Courier" charset="0"/>
                <a:cs typeface="Courier" charset="0"/>
              </a:rPr>
              <a:t>].cond0)</a:t>
            </a:r>
          </a:p>
          <a:p>
            <a:pPr marL="0" lvl="0" indent="0">
              <a:spcBef>
                <a:spcPts val="0"/>
              </a:spcBef>
              <a:buClrTx/>
              <a:buSzTx/>
              <a:buNone/>
            </a:pPr>
            <a:r>
              <a:rPr lang="en-US" sz="1800" dirty="0">
                <a:latin typeface="Courier" charset="0"/>
                <a:ea typeface="Courier" charset="0"/>
                <a:cs typeface="Courier" charset="0"/>
              </a:rPr>
              <a:t>    </a:t>
            </a:r>
            <a:r>
              <a:rPr lang="en-US" sz="1800" dirty="0" err="1">
                <a:latin typeface="Courier" charset="0"/>
                <a:ea typeface="Courier" charset="0"/>
                <a:cs typeface="Courier" charset="0"/>
              </a:rPr>
              <a:t>dst</a:t>
            </a:r>
            <a:r>
              <a:rPr lang="en-US" sz="1800" dirty="0">
                <a:latin typeface="Courier" charset="0"/>
                <a:ea typeface="Courier" charset="0"/>
                <a:cs typeface="Courier" charset="0"/>
              </a:rPr>
              <a:t>[</a:t>
            </a:r>
            <a:r>
              <a:rPr lang="en-US" sz="1800" dirty="0" err="1">
                <a:latin typeface="Courier" charset="0"/>
                <a:ea typeface="Courier" charset="0"/>
                <a:cs typeface="Courier" charset="0"/>
              </a:rPr>
              <a:t>i</a:t>
            </a:r>
            <a:r>
              <a:rPr lang="en-US" sz="1800" dirty="0">
                <a:latin typeface="Courier" charset="0"/>
                <a:ea typeface="Courier" charset="0"/>
                <a:cs typeface="Courier" charset="0"/>
              </a:rPr>
              <a:t>] = task0();</a:t>
            </a:r>
          </a:p>
          <a:p>
            <a:pPr marL="0" lvl="0" indent="0">
              <a:spcBef>
                <a:spcPts val="0"/>
              </a:spcBef>
              <a:buClrTx/>
              <a:buSzTx/>
              <a:buNone/>
            </a:pPr>
            <a:r>
              <a:rPr lang="en-US" sz="1800" dirty="0">
                <a:latin typeface="Courier" charset="0"/>
                <a:ea typeface="Courier" charset="0"/>
                <a:cs typeface="Courier" charset="0"/>
              </a:rPr>
              <a:t>  else if (</a:t>
            </a:r>
            <a:r>
              <a:rPr lang="en-US" sz="1800" dirty="0" err="1">
                <a:latin typeface="Courier" charset="0"/>
                <a:ea typeface="Courier" charset="0"/>
                <a:cs typeface="Courier" charset="0"/>
              </a:rPr>
              <a:t>src</a:t>
            </a:r>
            <a:r>
              <a:rPr lang="en-US" sz="1800" dirty="0">
                <a:latin typeface="Courier" charset="0"/>
                <a:ea typeface="Courier" charset="0"/>
                <a:cs typeface="Courier" charset="0"/>
              </a:rPr>
              <a:t>[</a:t>
            </a:r>
            <a:r>
              <a:rPr lang="en-US" sz="1800" dirty="0" err="1">
                <a:latin typeface="Courier" charset="0"/>
                <a:ea typeface="Courier" charset="0"/>
                <a:cs typeface="Courier" charset="0"/>
              </a:rPr>
              <a:t>i</a:t>
            </a:r>
            <a:r>
              <a:rPr lang="en-US" sz="1800" dirty="0">
                <a:latin typeface="Courier" charset="0"/>
                <a:ea typeface="Courier" charset="0"/>
                <a:cs typeface="Courier" charset="0"/>
              </a:rPr>
              <a:t>].cond1)</a:t>
            </a:r>
          </a:p>
          <a:p>
            <a:pPr marL="0" lvl="0" indent="0">
              <a:spcBef>
                <a:spcPts val="0"/>
              </a:spcBef>
              <a:buClrTx/>
              <a:buSzTx/>
              <a:buNone/>
            </a:pPr>
            <a:r>
              <a:rPr lang="en-US" sz="1800" dirty="0">
                <a:latin typeface="Courier" charset="0"/>
                <a:ea typeface="Courier" charset="0"/>
                <a:cs typeface="Courier" charset="0"/>
              </a:rPr>
              <a:t>    </a:t>
            </a:r>
            <a:r>
              <a:rPr lang="en-US" sz="1800" dirty="0" err="1">
                <a:latin typeface="Courier" charset="0"/>
                <a:ea typeface="Courier" charset="0"/>
                <a:cs typeface="Courier" charset="0"/>
              </a:rPr>
              <a:t>dst</a:t>
            </a:r>
            <a:r>
              <a:rPr lang="en-US" sz="1800" dirty="0">
                <a:latin typeface="Courier" charset="0"/>
                <a:ea typeface="Courier" charset="0"/>
                <a:cs typeface="Courier" charset="0"/>
              </a:rPr>
              <a:t>[</a:t>
            </a:r>
            <a:r>
              <a:rPr lang="en-US" sz="1800" dirty="0" err="1">
                <a:latin typeface="Courier" charset="0"/>
                <a:ea typeface="Courier" charset="0"/>
                <a:cs typeface="Courier" charset="0"/>
              </a:rPr>
              <a:t>i</a:t>
            </a:r>
            <a:r>
              <a:rPr lang="en-US" sz="1800" dirty="0">
                <a:latin typeface="Courier" charset="0"/>
                <a:ea typeface="Courier" charset="0"/>
                <a:cs typeface="Courier" charset="0"/>
              </a:rPr>
              <a:t>] = task1();</a:t>
            </a:r>
          </a:p>
          <a:p>
            <a:pPr marL="0" lvl="0" indent="0">
              <a:spcBef>
                <a:spcPts val="0"/>
              </a:spcBef>
              <a:buClrTx/>
              <a:buSzTx/>
              <a:buNone/>
            </a:pPr>
            <a:r>
              <a:rPr lang="en-US" sz="1800" dirty="0" smtClean="0">
                <a:latin typeface="Courier" charset="0"/>
                <a:ea typeface="Courier" charset="0"/>
                <a:cs typeface="Courier" charset="0"/>
              </a:rPr>
              <a:t>});</a:t>
            </a:r>
            <a:endParaRPr lang="en-US" sz="1800" dirty="0">
              <a:latin typeface="Courier" charset="0"/>
              <a:ea typeface="Courier" charset="0"/>
              <a:cs typeface="Courier" charset="0"/>
            </a:endParaRPr>
          </a:p>
        </p:txBody>
      </p:sp>
      <p:sp>
        <p:nvSpPr>
          <p:cNvPr id="9" name="Rectangle 8"/>
          <p:cNvSpPr/>
          <p:nvPr/>
        </p:nvSpPr>
        <p:spPr>
          <a:xfrm>
            <a:off x="763929" y="1608881"/>
            <a:ext cx="5474825" cy="1145894"/>
          </a:xfrm>
          <a:prstGeom prst="rect">
            <a:avLst/>
          </a:prstGeom>
          <a:noFill/>
          <a:ln w="38100">
            <a:solidFill>
              <a:srgbClr val="3E6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63929" y="1331089"/>
            <a:ext cx="1064871" cy="279856"/>
          </a:xfrm>
          <a:prstGeom prst="rect">
            <a:avLst/>
          </a:prstGeom>
          <a:noFill/>
          <a:ln w="38100">
            <a:solidFill>
              <a:srgbClr val="3E6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460340" y="2708992"/>
            <a:ext cx="3157959" cy="30042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956121" y="1320804"/>
            <a:ext cx="2701323" cy="30042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57200" y="1053683"/>
            <a:ext cx="5932025" cy="36456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729624" y="1320804"/>
            <a:ext cx="1426742" cy="30042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712143" y="2704238"/>
            <a:ext cx="1426742" cy="30042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70390" y="4849792"/>
            <a:ext cx="5868364" cy="1747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
          <p:cNvSpPr>
            <a:spLocks noGrp="1"/>
          </p:cNvSpPr>
          <p:nvPr>
            <p:ph idx="1"/>
          </p:nvPr>
        </p:nvSpPr>
        <p:spPr>
          <a:xfrm>
            <a:off x="6483913" y="3347967"/>
            <a:ext cx="2440731" cy="514772"/>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i="1" dirty="0"/>
              <a:t>r</a:t>
            </a:r>
            <a:r>
              <a:rPr lang="en-US" i="1" dirty="0" smtClean="0"/>
              <a:t>ange step value</a:t>
            </a:r>
            <a:endParaRPr lang="en-US" i="1" dirty="0"/>
          </a:p>
        </p:txBody>
      </p:sp>
      <p:cxnSp>
        <p:nvCxnSpPr>
          <p:cNvPr id="19" name="Straight Arrow Connector 18"/>
          <p:cNvCxnSpPr>
            <a:stCxn id="14" idx="3"/>
            <a:endCxn id="17" idx="0"/>
          </p:cNvCxnSpPr>
          <p:nvPr/>
        </p:nvCxnSpPr>
        <p:spPr>
          <a:xfrm>
            <a:off x="6156366" y="1471017"/>
            <a:ext cx="1547913" cy="187695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850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457200" y="1138086"/>
            <a:ext cx="4013271" cy="5200930"/>
          </a:xfrm>
          <a:prstGeom prst="rect">
            <a:avLst/>
          </a:prstGeom>
        </p:spPr>
      </p:pic>
      <p:sp>
        <p:nvSpPr>
          <p:cNvPr id="2" name="Title 1"/>
          <p:cNvSpPr>
            <a:spLocks noGrp="1"/>
          </p:cNvSpPr>
          <p:nvPr>
            <p:ph type="title"/>
          </p:nvPr>
        </p:nvSpPr>
        <p:spPr/>
        <p:txBody>
          <a:bodyPr/>
          <a:lstStyle/>
          <a:p>
            <a:r>
              <a:rPr lang="en-US" dirty="0" smtClean="0"/>
              <a:t>LTA Runtime</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48</a:t>
            </a:fld>
            <a:endParaRPr lang="en-US" dirty="0"/>
          </a:p>
        </p:txBody>
      </p:sp>
      <p:pic>
        <p:nvPicPr>
          <p:cNvPr id="5" name="Picture 4"/>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8009681" y="358815"/>
            <a:ext cx="914964" cy="779270"/>
          </a:xfrm>
          <a:prstGeom prst="rect">
            <a:avLst/>
          </a:prstGeom>
        </p:spPr>
      </p:pic>
      <p:pic>
        <p:nvPicPr>
          <p:cNvPr id="6" name="Picture 5"/>
          <p:cNvPicPr>
            <a:picLocks noChangeAspect="1"/>
          </p:cNvPicPr>
          <p:nvPr/>
        </p:nvPicPr>
        <p:blipFill>
          <a:blip r:embed="rId7" r:link="rId8">
            <a:extLst>
              <a:ext uri="{28A0092B-C50C-407E-A947-70E740481C1C}">
                <a14:useLocalDpi xmlns:a14="http://schemas.microsoft.com/office/drawing/2010/main" val="0"/>
              </a:ext>
            </a:extLst>
          </a:blip>
          <a:stretch>
            <a:fillRect/>
          </a:stretch>
        </p:blipFill>
        <p:spPr>
          <a:xfrm>
            <a:off x="457201" y="1136196"/>
            <a:ext cx="4013271" cy="5200930"/>
          </a:xfrm>
          <a:prstGeom prst="rect">
            <a:avLst/>
          </a:prstGeom>
        </p:spPr>
      </p:pic>
      <p:pic>
        <p:nvPicPr>
          <p:cNvPr id="9" name="Picture 8"/>
          <p:cNvPicPr>
            <a:picLocks noChangeAspect="1"/>
          </p:cNvPicPr>
          <p:nvPr/>
        </p:nvPicPr>
        <p:blipFill>
          <a:blip r:embed="rId9" r:link="rId10">
            <a:extLst>
              <a:ext uri="{28A0092B-C50C-407E-A947-70E740481C1C}">
                <a14:useLocalDpi xmlns:a14="http://schemas.microsoft.com/office/drawing/2010/main" val="0"/>
              </a:ext>
            </a:extLst>
          </a:blip>
          <a:stretch>
            <a:fillRect/>
          </a:stretch>
        </p:blipFill>
        <p:spPr>
          <a:xfrm>
            <a:off x="4783679" y="1136196"/>
            <a:ext cx="4014730" cy="5202819"/>
          </a:xfrm>
          <a:prstGeom prst="rect">
            <a:avLst/>
          </a:prstGeom>
        </p:spPr>
      </p:pic>
      <p:pic>
        <p:nvPicPr>
          <p:cNvPr id="10" name="Picture 9"/>
          <p:cNvPicPr>
            <a:picLocks noChangeAspect="1"/>
          </p:cNvPicPr>
          <p:nvPr/>
        </p:nvPicPr>
        <p:blipFill>
          <a:blip r:embed="rId11" r:link="rId12">
            <a:extLst>
              <a:ext uri="{28A0092B-C50C-407E-A947-70E740481C1C}">
                <a14:useLocalDpi xmlns:a14="http://schemas.microsoft.com/office/drawing/2010/main" val="0"/>
              </a:ext>
            </a:extLst>
          </a:blip>
          <a:stretch>
            <a:fillRect/>
          </a:stretch>
        </p:blipFill>
        <p:spPr>
          <a:xfrm>
            <a:off x="4783678" y="1136196"/>
            <a:ext cx="4014215" cy="5202153"/>
          </a:xfrm>
          <a:prstGeom prst="rect">
            <a:avLst/>
          </a:prstGeom>
        </p:spPr>
      </p:pic>
    </p:spTree>
    <p:extLst>
      <p:ext uri="{BB962C8B-B14F-4D97-AF65-F5344CB8AC3E}">
        <p14:creationId xmlns:p14="http://schemas.microsoft.com/office/powerpoint/2010/main" val="1091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Group Execution</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49</a:t>
            </a:fld>
            <a:endParaRPr lang="en-US" dirty="0"/>
          </a:p>
        </p:txBody>
      </p:sp>
      <p:pic>
        <p:nvPicPr>
          <p:cNvPr id="8" name="Picture 7"/>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728360" y="1008030"/>
            <a:ext cx="5683515" cy="5486399"/>
          </a:xfrm>
          <a:prstGeom prst="rect">
            <a:avLst/>
          </a:prstGeom>
        </p:spPr>
      </p:pic>
      <p:pic>
        <p:nvPicPr>
          <p:cNvPr id="16" name="Picture 15"/>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1728360" y="1008030"/>
            <a:ext cx="5683515" cy="5486399"/>
          </a:xfrm>
          <a:prstGeom prst="rect">
            <a:avLst/>
          </a:prstGeom>
        </p:spPr>
      </p:pic>
      <p:pic>
        <p:nvPicPr>
          <p:cNvPr id="17" name="Picture 16"/>
          <p:cNvPicPr>
            <a:picLocks noChangeAspect="1"/>
          </p:cNvPicPr>
          <p:nvPr/>
        </p:nvPicPr>
        <p:blipFill>
          <a:blip r:embed="rId7" r:link="rId8">
            <a:extLst>
              <a:ext uri="{28A0092B-C50C-407E-A947-70E740481C1C}">
                <a14:useLocalDpi xmlns:a14="http://schemas.microsoft.com/office/drawing/2010/main" val="0"/>
              </a:ext>
            </a:extLst>
          </a:blip>
          <a:stretch>
            <a:fillRect/>
          </a:stretch>
        </p:blipFill>
        <p:spPr>
          <a:xfrm>
            <a:off x="1724308" y="1004118"/>
            <a:ext cx="5687567" cy="5490310"/>
          </a:xfrm>
          <a:prstGeom prst="rect">
            <a:avLst/>
          </a:prstGeom>
        </p:spPr>
      </p:pic>
      <p:pic>
        <p:nvPicPr>
          <p:cNvPr id="18" name="Picture 17"/>
          <p:cNvPicPr>
            <a:picLocks noChangeAspect="1"/>
          </p:cNvPicPr>
          <p:nvPr/>
        </p:nvPicPr>
        <p:blipFill>
          <a:blip r:embed="rId9" r:link="rId10">
            <a:extLst>
              <a:ext uri="{28A0092B-C50C-407E-A947-70E740481C1C}">
                <a14:useLocalDpi xmlns:a14="http://schemas.microsoft.com/office/drawing/2010/main" val="0"/>
              </a:ext>
            </a:extLst>
          </a:blip>
          <a:stretch>
            <a:fillRect/>
          </a:stretch>
        </p:blipFill>
        <p:spPr>
          <a:xfrm>
            <a:off x="1724307" y="1004117"/>
            <a:ext cx="5687567" cy="5490310"/>
          </a:xfrm>
          <a:prstGeom prst="rect">
            <a:avLst/>
          </a:prstGeom>
        </p:spPr>
      </p:pic>
      <p:pic>
        <p:nvPicPr>
          <p:cNvPr id="19" name="Picture 18"/>
          <p:cNvPicPr>
            <a:picLocks noChangeAspect="1"/>
          </p:cNvPicPr>
          <p:nvPr/>
        </p:nvPicPr>
        <p:blipFill>
          <a:blip r:embed="rId11" r:link="rId12">
            <a:extLst>
              <a:ext uri="{28A0092B-C50C-407E-A947-70E740481C1C}">
                <a14:useLocalDpi xmlns:a14="http://schemas.microsoft.com/office/drawing/2010/main" val="0"/>
              </a:ext>
            </a:extLst>
          </a:blip>
          <a:stretch>
            <a:fillRect/>
          </a:stretch>
        </p:blipFill>
        <p:spPr>
          <a:xfrm>
            <a:off x="1724307" y="1004116"/>
            <a:ext cx="5687567" cy="5490310"/>
          </a:xfrm>
          <a:prstGeom prst="rect">
            <a:avLst/>
          </a:prstGeom>
        </p:spPr>
      </p:pic>
      <p:pic>
        <p:nvPicPr>
          <p:cNvPr id="20" name="Picture 19"/>
          <p:cNvPicPr>
            <a:picLocks noChangeAspect="1"/>
          </p:cNvPicPr>
          <p:nvPr/>
        </p:nvPicPr>
        <p:blipFill>
          <a:blip r:embed="rId13" r:link="rId14">
            <a:extLst>
              <a:ext uri="{28A0092B-C50C-407E-A947-70E740481C1C}">
                <a14:useLocalDpi xmlns:a14="http://schemas.microsoft.com/office/drawing/2010/main" val="0"/>
              </a:ext>
            </a:extLst>
          </a:blip>
          <a:stretch>
            <a:fillRect/>
          </a:stretch>
        </p:blipFill>
        <p:spPr>
          <a:xfrm>
            <a:off x="1724306" y="1004115"/>
            <a:ext cx="5687567" cy="5490310"/>
          </a:xfrm>
          <a:prstGeom prst="rect">
            <a:avLst/>
          </a:prstGeom>
        </p:spPr>
      </p:pic>
      <p:pic>
        <p:nvPicPr>
          <p:cNvPr id="21" name="Picture 20"/>
          <p:cNvPicPr>
            <a:picLocks noChangeAspect="1"/>
          </p:cNvPicPr>
          <p:nvPr/>
        </p:nvPicPr>
        <p:blipFill>
          <a:blip r:embed="rId15" r:link="rId16">
            <a:extLst>
              <a:ext uri="{28A0092B-C50C-407E-A947-70E740481C1C}">
                <a14:useLocalDpi xmlns:a14="http://schemas.microsoft.com/office/drawing/2010/main" val="0"/>
              </a:ext>
            </a:extLst>
          </a:blip>
          <a:stretch>
            <a:fillRect/>
          </a:stretch>
        </p:blipFill>
        <p:spPr>
          <a:xfrm>
            <a:off x="1724306" y="1004111"/>
            <a:ext cx="5687567" cy="5490310"/>
          </a:xfrm>
          <a:prstGeom prst="rect">
            <a:avLst/>
          </a:prstGeom>
        </p:spPr>
      </p:pic>
      <p:pic>
        <p:nvPicPr>
          <p:cNvPr id="23" name="Picture 22"/>
          <p:cNvPicPr>
            <a:picLocks noChangeAspect="1"/>
          </p:cNvPicPr>
          <p:nvPr/>
        </p:nvPicPr>
        <p:blipFill>
          <a:blip r:embed="rId17" r:link="rId18">
            <a:extLst>
              <a:ext uri="{28A0092B-C50C-407E-A947-70E740481C1C}">
                <a14:useLocalDpi xmlns:a14="http://schemas.microsoft.com/office/drawing/2010/main" val="0"/>
              </a:ext>
            </a:extLst>
          </a:blip>
          <a:stretch>
            <a:fillRect/>
          </a:stretch>
        </p:blipFill>
        <p:spPr>
          <a:xfrm>
            <a:off x="8014103" y="357186"/>
            <a:ext cx="912454" cy="777133"/>
          </a:xfrm>
          <a:prstGeom prst="rect">
            <a:avLst/>
          </a:prstGeom>
        </p:spPr>
      </p:pic>
    </p:spTree>
    <p:extLst>
      <p:ext uri="{BB962C8B-B14F-4D97-AF65-F5344CB8AC3E}">
        <p14:creationId xmlns:p14="http://schemas.microsoft.com/office/powerpoint/2010/main" val="163055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Application Development Flow</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5</a:t>
            </a:fld>
            <a:endParaRPr lang="en-US" dirty="0"/>
          </a:p>
        </p:txBody>
      </p:sp>
      <p:sp>
        <p:nvSpPr>
          <p:cNvPr id="6" name="Content Placeholder 5"/>
          <p:cNvSpPr>
            <a:spLocks noGrp="1"/>
          </p:cNvSpPr>
          <p:nvPr>
            <p:ph idx="1"/>
          </p:nvPr>
        </p:nvSpPr>
        <p:spPr>
          <a:xfrm>
            <a:off x="457200" y="4317678"/>
            <a:ext cx="8229600" cy="2159321"/>
          </a:xfrm>
        </p:spPr>
        <p:txBody>
          <a:bodyPr/>
          <a:lstStyle/>
          <a:p>
            <a:pPr>
              <a:lnSpc>
                <a:spcPct val="150000"/>
              </a:lnSpc>
            </a:pPr>
            <a:r>
              <a:rPr lang="en-US" dirty="0" smtClean="0"/>
              <a:t>Single target-agnostic implementation</a:t>
            </a:r>
          </a:p>
          <a:p>
            <a:pPr>
              <a:lnSpc>
                <a:spcPct val="150000"/>
              </a:lnSpc>
            </a:pPr>
            <a:r>
              <a:rPr lang="en-US" dirty="0" smtClean="0"/>
              <a:t>Less reliance on target-specific optimizations</a:t>
            </a:r>
          </a:p>
          <a:p>
            <a:pPr>
              <a:lnSpc>
                <a:spcPct val="150000"/>
              </a:lnSpc>
            </a:pPr>
            <a:r>
              <a:rPr lang="en-US" dirty="0" smtClean="0"/>
              <a:t>High performance on regular and irregular applications</a:t>
            </a:r>
            <a:endParaRPr lang="en-US" dirty="0"/>
          </a:p>
        </p:txBody>
      </p:sp>
      <p:pic>
        <p:nvPicPr>
          <p:cNvPr id="8" name="Picture 7"/>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562582" y="1321043"/>
            <a:ext cx="6018834" cy="2683621"/>
          </a:xfrm>
          <a:prstGeom prst="rect">
            <a:avLst/>
          </a:prstGeom>
        </p:spPr>
      </p:pic>
    </p:spTree>
    <p:extLst>
      <p:ext uri="{BB962C8B-B14F-4D97-AF65-F5344CB8AC3E}">
        <p14:creationId xmlns:p14="http://schemas.microsoft.com/office/powerpoint/2010/main" val="202474578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Varying Spatial Task Coupling</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50</a:t>
            </a:fld>
            <a:endParaRPr lang="en-US" dirty="0"/>
          </a:p>
        </p:txBody>
      </p:sp>
      <p:pic>
        <p:nvPicPr>
          <p:cNvPr id="6" name="Picture 5"/>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237844" y="1008030"/>
            <a:ext cx="8686799" cy="5242170"/>
          </a:xfrm>
          <a:prstGeom prst="rect">
            <a:avLst/>
          </a:prstGeom>
        </p:spPr>
      </p:pic>
      <p:pic>
        <p:nvPicPr>
          <p:cNvPr id="7" name="Picture 6"/>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237844" y="1008029"/>
            <a:ext cx="8686799" cy="5242170"/>
          </a:xfrm>
          <a:prstGeom prst="rect">
            <a:avLst/>
          </a:prstGeom>
        </p:spPr>
      </p:pic>
      <p:pic>
        <p:nvPicPr>
          <p:cNvPr id="8" name="Picture 7"/>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8014103" y="357186"/>
            <a:ext cx="912454" cy="777133"/>
          </a:xfrm>
          <a:prstGeom prst="rect">
            <a:avLst/>
          </a:prstGeom>
        </p:spPr>
      </p:pic>
    </p:spTree>
    <p:extLst>
      <p:ext uri="{BB962C8B-B14F-4D97-AF65-F5344CB8AC3E}">
        <p14:creationId xmlns:p14="http://schemas.microsoft.com/office/powerpoint/2010/main" val="1923203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Varying Temporal Task Coupling</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51</a:t>
            </a:fld>
            <a:endParaRPr lang="en-US" dirty="0"/>
          </a:p>
        </p:txBody>
      </p:sp>
      <p:pic>
        <p:nvPicPr>
          <p:cNvPr id="3" name="Picture 2"/>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228600" y="1008030"/>
            <a:ext cx="8686799" cy="5242171"/>
          </a:xfrm>
          <a:prstGeom prst="rect">
            <a:avLst/>
          </a:prstGeom>
        </p:spPr>
      </p:pic>
      <p:pic>
        <p:nvPicPr>
          <p:cNvPr id="5" name="Picture 4"/>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228599" y="1008031"/>
            <a:ext cx="8686799" cy="5242170"/>
          </a:xfrm>
          <a:prstGeom prst="rect">
            <a:avLst/>
          </a:prstGeom>
        </p:spPr>
      </p:pic>
      <p:pic>
        <p:nvPicPr>
          <p:cNvPr id="6" name="Picture 5"/>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8014103" y="357186"/>
            <a:ext cx="912454" cy="777133"/>
          </a:xfrm>
          <a:prstGeom prst="rect">
            <a:avLst/>
          </a:prstGeom>
        </p:spPr>
      </p:pic>
    </p:spTree>
    <p:extLst>
      <p:ext uri="{BB962C8B-B14F-4D97-AF65-F5344CB8AC3E}">
        <p14:creationId xmlns:p14="http://schemas.microsoft.com/office/powerpoint/2010/main" val="1510651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Task-Coupling Terminology</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52</a:t>
            </a:fld>
            <a:endParaRPr lang="en-US" dirty="0"/>
          </a:p>
        </p:txBody>
      </p:sp>
      <p:pic>
        <p:nvPicPr>
          <p:cNvPr id="7" name="Picture 6"/>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237844" y="1896518"/>
            <a:ext cx="8686800" cy="3152898"/>
          </a:xfrm>
          <a:prstGeom prst="rect">
            <a:avLst/>
          </a:prstGeom>
        </p:spPr>
      </p:pic>
      <p:pic>
        <p:nvPicPr>
          <p:cNvPr id="8" name="Picture 7"/>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8014103" y="357186"/>
            <a:ext cx="912454" cy="777133"/>
          </a:xfrm>
          <a:prstGeom prst="rect">
            <a:avLst/>
          </a:prstGeom>
        </p:spPr>
      </p:pic>
    </p:spTree>
    <p:extLst>
      <p:ext uri="{BB962C8B-B14F-4D97-AF65-F5344CB8AC3E}">
        <p14:creationId xmlns:p14="http://schemas.microsoft.com/office/powerpoint/2010/main" val="82002508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Control Divergence</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53</a:t>
            </a:fld>
            <a:endParaRPr lang="en-US" dirty="0"/>
          </a:p>
        </p:txBody>
      </p:sp>
      <p:pic>
        <p:nvPicPr>
          <p:cNvPr id="5" name="Picture 4"/>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1596181" y="1338773"/>
            <a:ext cx="5889343" cy="4625886"/>
          </a:xfrm>
          <a:prstGeom prst="rect">
            <a:avLst/>
          </a:prstGeom>
        </p:spPr>
      </p:pic>
    </p:spTree>
    <p:extLst>
      <p:ext uri="{BB962C8B-B14F-4D97-AF65-F5344CB8AC3E}">
        <p14:creationId xmlns:p14="http://schemas.microsoft.com/office/powerpoint/2010/main" val="162195336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 Runtime Validation</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54</a:t>
            </a:fld>
            <a:endParaRPr lang="en-US" dirty="0"/>
          </a:p>
        </p:txBody>
      </p:sp>
      <p:pic>
        <p:nvPicPr>
          <p:cNvPr id="6" name="Picture 5"/>
          <p:cNvPicPr>
            <a:picLocks noChangeAspect="1"/>
          </p:cNvPicPr>
          <p:nvPr/>
        </p:nvPicPr>
        <p:blipFill>
          <a:blip r:link="rId3">
            <a:extLst>
              <a:ext uri="{28A0092B-C50C-407E-A947-70E740481C1C}">
                <a14:useLocalDpi xmlns:a14="http://schemas.microsoft.com/office/drawing/2010/main" val="0"/>
              </a:ext>
            </a:extLst>
          </a:blip>
          <a:stretch>
            <a:fillRect/>
          </a:stretch>
        </p:blipFill>
        <p:spPr>
          <a:xfrm>
            <a:off x="564471" y="1008030"/>
            <a:ext cx="8015056" cy="4364070"/>
          </a:xfrm>
          <a:prstGeom prst="rect">
            <a:avLst/>
          </a:prstGeom>
        </p:spPr>
      </p:pic>
      <p:sp>
        <p:nvSpPr>
          <p:cNvPr id="7" name="Content Placeholder 2"/>
          <p:cNvSpPr>
            <a:spLocks noGrp="1"/>
          </p:cNvSpPr>
          <p:nvPr>
            <p:ph idx="1"/>
          </p:nvPr>
        </p:nvSpPr>
        <p:spPr>
          <a:xfrm>
            <a:off x="457200" y="5463251"/>
            <a:ext cx="8229600" cy="1013748"/>
          </a:xfrm>
        </p:spPr>
        <p:txBody>
          <a:bodyPr/>
          <a:lstStyle/>
          <a:p>
            <a:r>
              <a:rPr lang="it-IT" dirty="0" err="1" smtClean="0"/>
              <a:t>Experiments</a:t>
            </a:r>
            <a:r>
              <a:rPr lang="it-IT" dirty="0" smtClean="0"/>
              <a:t> on Linux </a:t>
            </a:r>
            <a:r>
              <a:rPr lang="it-IT" dirty="0" err="1" smtClean="0"/>
              <a:t>servers</a:t>
            </a:r>
            <a:r>
              <a:rPr lang="it-IT" dirty="0" smtClean="0"/>
              <a:t> with Intel </a:t>
            </a:r>
            <a:r>
              <a:rPr lang="it-IT" dirty="0" err="1"/>
              <a:t>Xeon</a:t>
            </a:r>
            <a:r>
              <a:rPr lang="it-IT" dirty="0"/>
              <a:t> E5-2620 </a:t>
            </a:r>
            <a:r>
              <a:rPr lang="it-IT" dirty="0" smtClean="0"/>
              <a:t>v3</a:t>
            </a:r>
          </a:p>
          <a:p>
            <a:r>
              <a:rPr lang="it-IT" dirty="0" smtClean="0"/>
              <a:t>x86 </a:t>
            </a:r>
            <a:r>
              <a:rPr lang="it-IT" dirty="0" err="1" smtClean="0"/>
              <a:t>port</a:t>
            </a:r>
            <a:r>
              <a:rPr lang="it-IT" dirty="0" smtClean="0"/>
              <a:t> of LTA </a:t>
            </a:r>
            <a:r>
              <a:rPr lang="it-IT" dirty="0" err="1" smtClean="0"/>
              <a:t>runtime</a:t>
            </a:r>
            <a:r>
              <a:rPr lang="it-IT" dirty="0" smtClean="0"/>
              <a:t> </a:t>
            </a:r>
            <a:r>
              <a:rPr lang="it-IT" dirty="0" err="1" smtClean="0"/>
              <a:t>is</a:t>
            </a:r>
            <a:r>
              <a:rPr lang="it-IT" dirty="0" smtClean="0"/>
              <a:t> competitive with </a:t>
            </a:r>
            <a:r>
              <a:rPr lang="it-IT" dirty="0" err="1" smtClean="0"/>
              <a:t>Cilk</a:t>
            </a:r>
            <a:r>
              <a:rPr lang="it-IT" dirty="0" smtClean="0"/>
              <a:t>++/TBB</a:t>
            </a:r>
            <a:endParaRPr lang="it-IT" dirty="0"/>
          </a:p>
        </p:txBody>
      </p:sp>
    </p:spTree>
    <p:extLst>
      <p:ext uri="{BB962C8B-B14F-4D97-AF65-F5344CB8AC3E}">
        <p14:creationId xmlns:p14="http://schemas.microsoft.com/office/powerpoint/2010/main" val="3282091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30174"/>
            <a:ext cx="8339559" cy="777856"/>
          </a:xfrm>
        </p:spPr>
        <p:txBody>
          <a:bodyPr>
            <a:noAutofit/>
          </a:bodyPr>
          <a:lstStyle/>
          <a:p>
            <a:r>
              <a:rPr lang="en-US" sz="3200" dirty="0" smtClean="0"/>
              <a:t>LTA Engine: Spatial Task Coupling: Performance</a:t>
            </a:r>
            <a:endParaRPr lang="en-US" sz="32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55</a:t>
            </a:fld>
            <a:endParaRPr lang="en-US" dirty="0"/>
          </a:p>
        </p:txBody>
      </p:sp>
      <p:pic>
        <p:nvPicPr>
          <p:cNvPr id="6" name="Picture 5"/>
          <p:cNvPicPr>
            <a:picLocks noChangeAspect="1"/>
          </p:cNvPicPr>
          <p:nvPr/>
        </p:nvPicPr>
        <p:blipFill>
          <a:blip r:link="rId3">
            <a:extLst>
              <a:ext uri="{28A0092B-C50C-407E-A947-70E740481C1C}">
                <a14:useLocalDpi xmlns:a14="http://schemas.microsoft.com/office/drawing/2010/main" val="0"/>
              </a:ext>
            </a:extLst>
          </a:blip>
          <a:stretch>
            <a:fillRect/>
          </a:stretch>
        </p:blipFill>
        <p:spPr>
          <a:xfrm>
            <a:off x="0" y="1008030"/>
            <a:ext cx="9140442" cy="4589835"/>
          </a:xfrm>
          <a:prstGeom prst="rect">
            <a:avLst/>
          </a:prstGeom>
        </p:spPr>
      </p:pic>
      <p:pic>
        <p:nvPicPr>
          <p:cNvPr id="7" name="Picture 6"/>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1098705" y="5598186"/>
            <a:ext cx="7056544" cy="951550"/>
          </a:xfrm>
          <a:prstGeom prst="rect">
            <a:avLst/>
          </a:prstGeom>
        </p:spPr>
      </p:pic>
      <p:sp>
        <p:nvSpPr>
          <p:cNvPr id="8" name="Rectangle 7"/>
          <p:cNvSpPr/>
          <p:nvPr/>
        </p:nvSpPr>
        <p:spPr>
          <a:xfrm>
            <a:off x="324091" y="1008031"/>
            <a:ext cx="2835798" cy="45425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159889" y="1008029"/>
            <a:ext cx="5027420" cy="45425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flipV="1">
            <a:off x="766824" y="1255852"/>
            <a:ext cx="101278" cy="17940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7766613" y="2199190"/>
            <a:ext cx="243068" cy="11037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8187309" y="1008029"/>
            <a:ext cx="953132" cy="45425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7281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LTA Engine: Spatial Task Coupling: Area</a:t>
            </a:r>
            <a:endParaRPr lang="en-US" sz="32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56</a:t>
            </a:fld>
            <a:endParaRPr lang="en-US" dirty="0"/>
          </a:p>
        </p:txBody>
      </p:sp>
      <p:pic>
        <p:nvPicPr>
          <p:cNvPr id="6" name="Picture 5"/>
          <p:cNvPicPr>
            <a:picLocks noChangeAspect="1"/>
          </p:cNvPicPr>
          <p:nvPr/>
        </p:nvPicPr>
        <p:blipFill>
          <a:blip r:link="rId3">
            <a:extLst>
              <a:ext uri="{28A0092B-C50C-407E-A947-70E740481C1C}">
                <a14:useLocalDpi xmlns:a14="http://schemas.microsoft.com/office/drawing/2010/main" val="0"/>
              </a:ext>
            </a:extLst>
          </a:blip>
          <a:stretch>
            <a:fillRect/>
          </a:stretch>
        </p:blipFill>
        <p:spPr>
          <a:xfrm>
            <a:off x="857194" y="1239325"/>
            <a:ext cx="7429611" cy="5079115"/>
          </a:xfrm>
          <a:prstGeom prst="rect">
            <a:avLst/>
          </a:prstGeom>
        </p:spPr>
      </p:pic>
      <p:cxnSp>
        <p:nvCxnSpPr>
          <p:cNvPr id="7" name="Straight Arrow Connector 6"/>
          <p:cNvCxnSpPr/>
          <p:nvPr/>
        </p:nvCxnSpPr>
        <p:spPr>
          <a:xfrm>
            <a:off x="2118168" y="4514127"/>
            <a:ext cx="2002419" cy="3356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296137" y="4178462"/>
            <a:ext cx="2741271" cy="50349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118168" y="3324878"/>
            <a:ext cx="2177969" cy="6683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296137" y="2656490"/>
            <a:ext cx="2741271" cy="13367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21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1"/>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3"/>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LTA Engine: Spatial Task Coupling: Energy</a:t>
            </a:r>
            <a:endParaRPr lang="en-US" sz="32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57</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786" y="1008030"/>
            <a:ext cx="6798426" cy="2588766"/>
          </a:xfrm>
          <a:prstGeom prst="rect">
            <a:avLst/>
          </a:prstGeom>
        </p:spPr>
      </p:pic>
      <p:pic>
        <p:nvPicPr>
          <p:cNvPr id="7" name="Picture 6"/>
          <p:cNvPicPr>
            <a:picLocks noChangeAspect="1"/>
          </p:cNvPicPr>
          <p:nvPr/>
        </p:nvPicPr>
        <p:blipFill>
          <a:blip r:link="rId4">
            <a:extLst>
              <a:ext uri="{28A0092B-C50C-407E-A947-70E740481C1C}">
                <a14:useLocalDpi xmlns:a14="http://schemas.microsoft.com/office/drawing/2010/main" val="0"/>
              </a:ext>
            </a:extLst>
          </a:blip>
          <a:stretch>
            <a:fillRect/>
          </a:stretch>
        </p:blipFill>
        <p:spPr>
          <a:xfrm>
            <a:off x="1172786" y="3750593"/>
            <a:ext cx="6793991" cy="2645345"/>
          </a:xfrm>
          <a:prstGeom prst="rect">
            <a:avLst/>
          </a:prstGeom>
        </p:spPr>
      </p:pic>
    </p:spTree>
    <p:extLst>
      <p:ext uri="{BB962C8B-B14F-4D97-AF65-F5344CB8AC3E}">
        <p14:creationId xmlns:p14="http://schemas.microsoft.com/office/powerpoint/2010/main" val="202295257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LTA Engine: Temporal Task Coupling: Energy</a:t>
            </a:r>
            <a:endParaRPr lang="en-US" sz="32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58</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005" y="1008030"/>
            <a:ext cx="6793990" cy="2587077"/>
          </a:xfrm>
          <a:prstGeom prst="rect">
            <a:avLst/>
          </a:prstGeom>
        </p:spPr>
      </p:pic>
      <p:pic>
        <p:nvPicPr>
          <p:cNvPr id="7" name="Picture 6"/>
          <p:cNvPicPr>
            <a:picLocks noChangeAspect="1"/>
          </p:cNvPicPr>
          <p:nvPr/>
        </p:nvPicPr>
        <p:blipFill>
          <a:blip r:link="rId4">
            <a:extLst>
              <a:ext uri="{28A0092B-C50C-407E-A947-70E740481C1C}">
                <a14:useLocalDpi xmlns:a14="http://schemas.microsoft.com/office/drawing/2010/main" val="0"/>
              </a:ext>
            </a:extLst>
          </a:blip>
          <a:stretch>
            <a:fillRect/>
          </a:stretch>
        </p:blipFill>
        <p:spPr>
          <a:xfrm>
            <a:off x="1175004" y="3778882"/>
            <a:ext cx="6793991" cy="2649890"/>
          </a:xfrm>
          <a:prstGeom prst="rect">
            <a:avLst/>
          </a:prstGeom>
        </p:spPr>
      </p:pic>
    </p:spTree>
    <p:extLst>
      <p:ext uri="{BB962C8B-B14F-4D97-AF65-F5344CB8AC3E}">
        <p14:creationId xmlns:p14="http://schemas.microsoft.com/office/powerpoint/2010/main" val="34546557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30174"/>
            <a:ext cx="8339559" cy="777856"/>
          </a:xfrm>
        </p:spPr>
        <p:txBody>
          <a:bodyPr>
            <a:noAutofit/>
          </a:bodyPr>
          <a:lstStyle/>
          <a:p>
            <a:r>
              <a:rPr lang="en-US" sz="3000" dirty="0" smtClean="0"/>
              <a:t>LTA Engine: </a:t>
            </a:r>
            <a:r>
              <a:rPr lang="en-US" sz="3000" dirty="0" smtClean="0"/>
              <a:t>Temporal </a:t>
            </a:r>
            <a:r>
              <a:rPr lang="en-US" sz="3000" dirty="0" smtClean="0"/>
              <a:t>Task Coupling: Performance</a:t>
            </a:r>
            <a:endParaRPr lang="en-US" sz="30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59</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08030"/>
            <a:ext cx="9140442" cy="4393688"/>
          </a:xfrm>
          <a:prstGeom prst="rect">
            <a:avLst/>
          </a:prstGeom>
        </p:spPr>
      </p:pic>
      <p:pic>
        <p:nvPicPr>
          <p:cNvPr id="13" name="Picture 12"/>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1322727" y="5323535"/>
            <a:ext cx="6753188" cy="1226201"/>
          </a:xfrm>
          <a:prstGeom prst="rect">
            <a:avLst/>
          </a:prstGeom>
        </p:spPr>
      </p:pic>
    </p:spTree>
    <p:extLst>
      <p:ext uri="{BB962C8B-B14F-4D97-AF65-F5344CB8AC3E}">
        <p14:creationId xmlns:p14="http://schemas.microsoft.com/office/powerpoint/2010/main" val="16004247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Overview</a:t>
            </a:r>
            <a:endParaRPr lang="en-US" dirty="0"/>
          </a:p>
        </p:txBody>
      </p:sp>
      <p:sp>
        <p:nvSpPr>
          <p:cNvPr id="3" name="Content Placeholder 2"/>
          <p:cNvSpPr>
            <a:spLocks noGrp="1"/>
          </p:cNvSpPr>
          <p:nvPr>
            <p:ph idx="1"/>
          </p:nvPr>
        </p:nvSpPr>
        <p:spPr>
          <a:xfrm>
            <a:off x="4525701" y="1250065"/>
            <a:ext cx="4398943" cy="4988689"/>
          </a:xfrm>
        </p:spPr>
        <p:txBody>
          <a:bodyPr>
            <a:noAutofit/>
          </a:bodyPr>
          <a:lstStyle/>
          <a:p>
            <a:pPr>
              <a:lnSpc>
                <a:spcPct val="150000"/>
              </a:lnSpc>
            </a:pPr>
            <a:r>
              <a:rPr lang="en-US" sz="2800" dirty="0" smtClean="0"/>
              <a:t>App Dev Case Study</a:t>
            </a:r>
          </a:p>
          <a:p>
            <a:pPr>
              <a:lnSpc>
                <a:spcPct val="150000"/>
              </a:lnSpc>
            </a:pPr>
            <a:r>
              <a:rPr lang="en-US" sz="2800" dirty="0" smtClean="0"/>
              <a:t>LTA </a:t>
            </a:r>
            <a:r>
              <a:rPr lang="en-US" sz="2800" dirty="0" smtClean="0"/>
              <a:t>Software</a:t>
            </a:r>
          </a:p>
          <a:p>
            <a:pPr>
              <a:lnSpc>
                <a:spcPct val="150000"/>
              </a:lnSpc>
            </a:pPr>
            <a:r>
              <a:rPr lang="en-US" sz="2800" dirty="0" smtClean="0"/>
              <a:t>LTA Hardware</a:t>
            </a:r>
          </a:p>
          <a:p>
            <a:pPr>
              <a:lnSpc>
                <a:spcPct val="150000"/>
              </a:lnSpc>
            </a:pPr>
            <a:r>
              <a:rPr lang="en-US" sz="2800" dirty="0" smtClean="0"/>
              <a:t>LTA Evaluation</a:t>
            </a:r>
          </a:p>
          <a:p>
            <a:pPr>
              <a:lnSpc>
                <a:spcPct val="150000"/>
              </a:lnSpc>
            </a:pPr>
            <a:r>
              <a:rPr lang="en-US" sz="2800" dirty="0" smtClean="0"/>
              <a:t>Related Works</a:t>
            </a:r>
          </a:p>
          <a:p>
            <a:pPr>
              <a:lnSpc>
                <a:spcPct val="150000"/>
              </a:lnSpc>
            </a:pPr>
            <a:r>
              <a:rPr lang="en-US" sz="2800" dirty="0" smtClean="0"/>
              <a:t>Conclusions</a:t>
            </a:r>
            <a:endParaRPr lang="en-US" sz="2800"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6</a:t>
            </a:fld>
            <a:endParaRPr lang="en-US" dirty="0"/>
          </a:p>
        </p:txBody>
      </p:sp>
      <p:grpSp>
        <p:nvGrpSpPr>
          <p:cNvPr id="9" name="Group 8"/>
          <p:cNvGrpSpPr/>
          <p:nvPr/>
        </p:nvGrpSpPr>
        <p:grpSpPr>
          <a:xfrm>
            <a:off x="933174" y="1249392"/>
            <a:ext cx="2835505" cy="4989361"/>
            <a:chOff x="933174" y="1249392"/>
            <a:chExt cx="2835505" cy="4989361"/>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9124" y="1249392"/>
              <a:ext cx="2819554" cy="108499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174" y="2458402"/>
              <a:ext cx="2835505" cy="241498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578" y="4997405"/>
              <a:ext cx="2784101" cy="1241348"/>
            </a:xfrm>
            <a:prstGeom prst="rect">
              <a:avLst/>
            </a:prstGeom>
          </p:spPr>
        </p:pic>
      </p:grpSp>
    </p:spTree>
    <p:extLst>
      <p:ext uri="{BB962C8B-B14F-4D97-AF65-F5344CB8AC3E}">
        <p14:creationId xmlns:p14="http://schemas.microsoft.com/office/powerpoint/2010/main" val="131948673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Characteristics</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60</a:t>
            </a:fld>
            <a:endParaRPr lang="en-US" dirty="0"/>
          </a:p>
        </p:txBody>
      </p:sp>
      <p:pic>
        <p:nvPicPr>
          <p:cNvPr id="7" name="Picture 6"/>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237844" y="1008030"/>
            <a:ext cx="8686800" cy="5259194"/>
          </a:xfrm>
          <a:prstGeom prst="rect">
            <a:avLst/>
          </a:prstGeom>
        </p:spPr>
      </p:pic>
    </p:spTree>
    <p:extLst>
      <p:ext uri="{BB962C8B-B14F-4D97-AF65-F5344CB8AC3E}">
        <p14:creationId xmlns:p14="http://schemas.microsoft.com/office/powerpoint/2010/main" val="204939939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Statistics</a:t>
            </a:r>
            <a:endParaRPr lang="en-US" dirty="0"/>
          </a:p>
        </p:txBody>
      </p:sp>
      <p:sp>
        <p:nvSpPr>
          <p:cNvPr id="4" name="Slide Number Placeholder 3"/>
          <p:cNvSpPr>
            <a:spLocks noGrp="1"/>
          </p:cNvSpPr>
          <p:nvPr>
            <p:ph type="sldNum" sz="quarter" idx="4"/>
          </p:nvPr>
        </p:nvSpPr>
        <p:spPr/>
        <p:txBody>
          <a:bodyPr/>
          <a:lstStyle/>
          <a:p>
            <a:fld id="{592C423E-8D33-2B4D-9B9F-8C525F5FECA0}" type="slidenum">
              <a:rPr lang="en-US" smtClean="0"/>
              <a:pPr/>
              <a:t>61</a:t>
            </a:fld>
            <a:endParaRPr lang="en-US" dirty="0"/>
          </a:p>
        </p:txBody>
      </p:sp>
      <p:pic>
        <p:nvPicPr>
          <p:cNvPr id="6" name="Picture 5"/>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229019" y="1008030"/>
            <a:ext cx="8685961" cy="5362394"/>
          </a:xfrm>
          <a:prstGeom prst="rect">
            <a:avLst/>
          </a:prstGeom>
        </p:spPr>
      </p:pic>
    </p:spTree>
    <p:extLst>
      <p:ext uri="{BB962C8B-B14F-4D97-AF65-F5344CB8AC3E}">
        <p14:creationId xmlns:p14="http://schemas.microsoft.com/office/powerpoint/2010/main" val="188051798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92C423E-8D33-2B4D-9B9F-8C525F5FECA0}" type="slidenum">
              <a:rPr lang="en-US" smtClean="0"/>
              <a:pPr/>
              <a:t>62</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87055"/>
            <a:ext cx="9144000" cy="2416807"/>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03862"/>
            <a:ext cx="9144000" cy="2480153"/>
          </a:xfrm>
          <a:prstGeom prst="rect">
            <a:avLst/>
          </a:prstGeom>
        </p:spPr>
      </p:pic>
    </p:spTree>
    <p:extLst>
      <p:ext uri="{BB962C8B-B14F-4D97-AF65-F5344CB8AC3E}">
        <p14:creationId xmlns:p14="http://schemas.microsoft.com/office/powerpoint/2010/main" val="104647221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92C423E-8D33-2B4D-9B9F-8C525F5FECA0}" type="slidenum">
              <a:rPr lang="en-US" smtClean="0"/>
              <a:pPr/>
              <a:t>63</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00" y="1353183"/>
            <a:ext cx="8813800" cy="4851400"/>
          </a:xfrm>
          <a:prstGeom prst="rect">
            <a:avLst/>
          </a:prstGeom>
        </p:spPr>
      </p:pic>
      <p:sp>
        <p:nvSpPr>
          <p:cNvPr id="6" name="Title 1"/>
          <p:cNvSpPr>
            <a:spLocks noGrp="1"/>
          </p:cNvSpPr>
          <p:nvPr>
            <p:ph type="title"/>
          </p:nvPr>
        </p:nvSpPr>
        <p:spPr>
          <a:xfrm>
            <a:off x="457200" y="230174"/>
            <a:ext cx="8229600" cy="777856"/>
          </a:xfrm>
        </p:spPr>
        <p:txBody>
          <a:bodyPr>
            <a:normAutofit/>
          </a:bodyPr>
          <a:lstStyle/>
          <a:p>
            <a:r>
              <a:rPr lang="en-US" sz="2800" dirty="0" smtClean="0"/>
              <a:t>Impact of</a:t>
            </a:r>
            <a:r>
              <a:rPr lang="en-US" sz="2800" dirty="0" smtClean="0"/>
              <a:t> LLFU Sharing with Temporal Task Coupling</a:t>
            </a:r>
            <a:endParaRPr lang="en-US" sz="2800" dirty="0"/>
          </a:p>
        </p:txBody>
      </p:sp>
    </p:spTree>
    <p:extLst>
      <p:ext uri="{BB962C8B-B14F-4D97-AF65-F5344CB8AC3E}">
        <p14:creationId xmlns:p14="http://schemas.microsoft.com/office/powerpoint/2010/main" val="86419454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92C423E-8D33-2B4D-9B9F-8C525F5FECA0}" type="slidenum">
              <a:rPr lang="en-US" smtClean="0"/>
              <a:pPr/>
              <a:t>64</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1400" y="934083"/>
            <a:ext cx="7061200" cy="5689600"/>
          </a:xfrm>
          <a:prstGeom prst="rect">
            <a:avLst/>
          </a:prstGeom>
        </p:spPr>
      </p:pic>
      <p:sp>
        <p:nvSpPr>
          <p:cNvPr id="7" name="Title 1"/>
          <p:cNvSpPr>
            <a:spLocks noGrp="1"/>
          </p:cNvSpPr>
          <p:nvPr>
            <p:ph type="title"/>
          </p:nvPr>
        </p:nvSpPr>
        <p:spPr>
          <a:xfrm>
            <a:off x="457200" y="230174"/>
            <a:ext cx="8229600" cy="777856"/>
          </a:xfrm>
        </p:spPr>
        <p:txBody>
          <a:bodyPr>
            <a:noAutofit/>
          </a:bodyPr>
          <a:lstStyle/>
          <a:p>
            <a:r>
              <a:rPr lang="en-US" sz="2800" dirty="0" smtClean="0"/>
              <a:t>Impact of </a:t>
            </a:r>
            <a:r>
              <a:rPr lang="en-US" sz="2800" dirty="0" err="1" smtClean="0"/>
              <a:t>uthread</a:t>
            </a:r>
            <a:r>
              <a:rPr lang="en-US" sz="2800" dirty="0" smtClean="0"/>
              <a:t> Count on Temporal Task Coupling</a:t>
            </a:r>
            <a:endParaRPr lang="en-US" sz="2800" dirty="0"/>
          </a:p>
        </p:txBody>
      </p:sp>
    </p:spTree>
    <p:extLst>
      <p:ext uri="{BB962C8B-B14F-4D97-AF65-F5344CB8AC3E}">
        <p14:creationId xmlns:p14="http://schemas.microsoft.com/office/powerpoint/2010/main" val="9270815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33104" y="462986"/>
            <a:ext cx="4583574" cy="6014013"/>
          </a:xfrm>
        </p:spPr>
        <p:txBody>
          <a:bodyPr>
            <a:normAutofit/>
          </a:bodyPr>
          <a:lstStyle/>
          <a:p>
            <a:pPr marL="0" lvl="0" indent="0">
              <a:spcBef>
                <a:spcPts val="0"/>
              </a:spcBef>
              <a:buClrTx/>
              <a:buSzTx/>
              <a:buNone/>
            </a:pPr>
            <a:r>
              <a:rPr lang="en-US" sz="1400" b="1" dirty="0">
                <a:solidFill>
                  <a:srgbClr val="3E6EFF"/>
                </a:solidFill>
                <a:latin typeface="Courier" charset="0"/>
                <a:ea typeface="Courier" charset="0"/>
                <a:cs typeface="Courier" charset="0"/>
              </a:rPr>
              <a:t>void</a:t>
            </a:r>
            <a:r>
              <a:rPr lang="en-US" sz="1400" b="1" dirty="0">
                <a:latin typeface="Courier" charset="0"/>
                <a:ea typeface="Courier" charset="0"/>
                <a:cs typeface="Courier" charset="0"/>
              </a:rPr>
              <a:t> </a:t>
            </a:r>
            <a:r>
              <a:rPr lang="en-US" sz="1400" b="1" dirty="0" smtClean="0">
                <a:solidFill>
                  <a:srgbClr val="002060"/>
                </a:solidFill>
                <a:latin typeface="Courier" charset="0"/>
                <a:ea typeface="Courier" charset="0"/>
                <a:cs typeface="Courier" charset="0"/>
              </a:rPr>
              <a:t>rgb2cmyk_cmp_scalar</a:t>
            </a:r>
            <a:r>
              <a:rPr lang="en-US" sz="1400" b="1" dirty="0" smtClean="0">
                <a:latin typeface="Courier" charset="0"/>
                <a:ea typeface="Courier" charset="0"/>
                <a:cs typeface="Courier" charset="0"/>
              </a:rPr>
              <a:t>(</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size,</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RgbPixel</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CmykPixel</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dst</a:t>
            </a:r>
            <a:r>
              <a:rPr lang="en-US" sz="1400" b="1" dirty="0" smtClean="0">
                <a:latin typeface="Courier" charset="0"/>
                <a:ea typeface="Courier" charset="0"/>
                <a:cs typeface="Courier" charset="0"/>
              </a:rPr>
              <a:t>) {</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a:solidFill>
                  <a:srgbClr val="7030A0"/>
                </a:solidFill>
                <a:latin typeface="Courier" charset="0"/>
                <a:ea typeface="Courier" charset="0"/>
                <a:cs typeface="Courier" charset="0"/>
              </a:rPr>
              <a:t>for</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int</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 0;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&lt; size;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a:solidFill>
                  <a:srgbClr val="7030A0"/>
                </a:solidFill>
                <a:latin typeface="Courier" charset="0"/>
                <a:ea typeface="Courier" charset="0"/>
                <a:cs typeface="Courier" charset="0"/>
              </a:rPr>
              <a:t>for</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int</a:t>
            </a:r>
            <a:r>
              <a:rPr lang="en-US" sz="1400" b="1" dirty="0">
                <a:latin typeface="Courier" charset="0"/>
                <a:ea typeface="Courier" charset="0"/>
                <a:cs typeface="Courier" charset="0"/>
              </a:rPr>
              <a:t> j = 0; j &lt; size; </a:t>
            </a:r>
            <a:r>
              <a:rPr lang="en-US" sz="1400" b="1" dirty="0" err="1">
                <a:latin typeface="Courier" charset="0"/>
                <a:ea typeface="Courier" charset="0"/>
                <a:cs typeface="Courier" charset="0"/>
              </a:rPr>
              <a:t>j++</a:t>
            </a: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smtClean="0">
                <a:solidFill>
                  <a:srgbClr val="FF0000"/>
                </a:solidFill>
                <a:latin typeface="Courier" charset="0"/>
                <a:ea typeface="Courier" charset="0"/>
                <a:cs typeface="Courier" charset="0"/>
              </a:rPr>
              <a:t>      // </a:t>
            </a:r>
            <a:r>
              <a:rPr lang="en-US" sz="1400" b="1" dirty="0">
                <a:solidFill>
                  <a:srgbClr val="FF0000"/>
                </a:solidFill>
                <a:latin typeface="Courier" charset="0"/>
                <a:ea typeface="Courier" charset="0"/>
                <a:cs typeface="Courier" charset="0"/>
              </a:rPr>
              <a:t>Calculate intermediate </a:t>
            </a:r>
            <a:r>
              <a:rPr lang="en-US" sz="1400" b="1" dirty="0" smtClean="0">
                <a:solidFill>
                  <a:srgbClr val="FF0000"/>
                </a:solidFill>
                <a:latin typeface="Courier" charset="0"/>
                <a:ea typeface="Courier" charset="0"/>
                <a:cs typeface="Courier" charset="0"/>
              </a:rPr>
              <a:t>values</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tmp_c</a:t>
            </a:r>
            <a:r>
              <a:rPr lang="en-US" sz="1400" b="1" dirty="0">
                <a:latin typeface="Courier" charset="0"/>
                <a:ea typeface="Courier" charset="0"/>
                <a:cs typeface="Courier" charset="0"/>
              </a:rPr>
              <a:t> = 255 - </a:t>
            </a:r>
            <a:r>
              <a:rPr lang="en-US" sz="1400" b="1" dirty="0" err="1" smtClean="0">
                <a:latin typeface="Courier" charset="0"/>
                <a:ea typeface="Courier" charset="0"/>
                <a:cs typeface="Courier" charset="0"/>
              </a:rPr>
              <a:t>src</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][j].r</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tmp_m</a:t>
            </a:r>
            <a:r>
              <a:rPr lang="en-US" sz="1400" b="1" dirty="0">
                <a:latin typeface="Courier" charset="0"/>
                <a:ea typeface="Courier" charset="0"/>
                <a:cs typeface="Courier" charset="0"/>
              </a:rPr>
              <a:t> = 255 - </a:t>
            </a:r>
            <a:r>
              <a:rPr lang="en-US" sz="1400" b="1" dirty="0" err="1" smtClean="0">
                <a:latin typeface="Courier" charset="0"/>
                <a:ea typeface="Courier" charset="0"/>
                <a:cs typeface="Courier" charset="0"/>
              </a:rPr>
              <a:t>src</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][j].g</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tmp_y</a:t>
            </a:r>
            <a:r>
              <a:rPr lang="en-US" sz="1400" b="1" dirty="0">
                <a:latin typeface="Courier" charset="0"/>
                <a:ea typeface="Courier" charset="0"/>
                <a:cs typeface="Courier" charset="0"/>
              </a:rPr>
              <a:t> = 255 - </a:t>
            </a:r>
            <a:r>
              <a:rPr lang="en-US" sz="1400" b="1" dirty="0" err="1" smtClean="0">
                <a:latin typeface="Courier" charset="0"/>
                <a:ea typeface="Courier" charset="0"/>
                <a:cs typeface="Courier" charset="0"/>
              </a:rPr>
              <a:t>src</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][j].b</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tmp_k</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std</a:t>
            </a:r>
            <a:r>
              <a:rPr lang="en-US" sz="1400" b="1" dirty="0">
                <a:latin typeface="Courier" charset="0"/>
                <a:ea typeface="Courier" charset="0"/>
                <a:cs typeface="Courier" charset="0"/>
              </a:rPr>
              <a:t>::</a:t>
            </a:r>
            <a:r>
              <a:rPr lang="en-US" sz="1400" b="1" dirty="0" smtClean="0">
                <a:latin typeface="Courier" charset="0"/>
                <a:ea typeface="Courier" charset="0"/>
                <a:cs typeface="Courier" charset="0"/>
              </a:rPr>
              <a:t>min(</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tmp_c</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tmp_m</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tmp_y</a:t>
            </a:r>
            <a:r>
              <a:rPr lang="en-US" sz="1400" b="1" dirty="0" smtClean="0">
                <a:latin typeface="Courier" charset="0"/>
                <a:ea typeface="Courier" charset="0"/>
                <a:cs typeface="Courier" charset="0"/>
              </a:rPr>
              <a:t>);</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a:t>
            </a:r>
            <a:r>
              <a:rPr lang="en-US" sz="1400" b="1" dirty="0">
                <a:solidFill>
                  <a:srgbClr val="FF0000"/>
                </a:solidFill>
                <a:latin typeface="Courier" charset="0"/>
                <a:ea typeface="Courier" charset="0"/>
                <a:cs typeface="Courier" charset="0"/>
              </a:rPr>
              <a:t>Store results into output </a:t>
            </a:r>
            <a:r>
              <a:rPr lang="en-US" sz="1400" b="1" dirty="0" smtClean="0">
                <a:solidFill>
                  <a:srgbClr val="FF0000"/>
                </a:solidFill>
                <a:latin typeface="Courier" charset="0"/>
                <a:ea typeface="Courier" charset="0"/>
                <a:cs typeface="Courier" charset="0"/>
              </a:rPr>
              <a:t>array</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dst</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][j].k </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tmp_k</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dst</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][j].c </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tmp_c</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tmp_k</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dst</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][j].m </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tmp_m</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tmp_k</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dst</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][j].y </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tmp_y</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tmp_k</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a:t>
            </a:r>
            <a:endParaRPr lang="en-US" sz="1400" b="1" dirty="0">
              <a:latin typeface="Courier" charset="0"/>
              <a:ea typeface="Courier" charset="0"/>
              <a:cs typeface="Courier" charset="0"/>
            </a:endParaRPr>
          </a:p>
        </p:txBody>
      </p:sp>
      <p:sp>
        <p:nvSpPr>
          <p:cNvPr id="4" name="Slide Number Placeholder 3"/>
          <p:cNvSpPr>
            <a:spLocks noGrp="1"/>
          </p:cNvSpPr>
          <p:nvPr>
            <p:ph type="sldNum" sz="quarter" idx="4"/>
          </p:nvPr>
        </p:nvSpPr>
        <p:spPr/>
        <p:txBody>
          <a:bodyPr/>
          <a:lstStyle/>
          <a:p>
            <a:fld id="{592C423E-8D33-2B4D-9B9F-8C525F5FECA0}" type="slidenum">
              <a:rPr lang="en-US" smtClean="0"/>
              <a:pPr/>
              <a:t>7</a:t>
            </a:fld>
            <a:endParaRPr lang="en-US" dirty="0"/>
          </a:p>
        </p:txBody>
      </p:sp>
      <p:pic>
        <p:nvPicPr>
          <p:cNvPr id="8" name="Picture 7"/>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277792" y="462986"/>
            <a:ext cx="3842167" cy="1478504"/>
          </a:xfrm>
          <a:prstGeom prst="rect">
            <a:avLst/>
          </a:prstGeom>
        </p:spPr>
      </p:pic>
    </p:spTree>
    <p:extLst>
      <p:ext uri="{BB962C8B-B14F-4D97-AF65-F5344CB8AC3E}">
        <p14:creationId xmlns:p14="http://schemas.microsoft.com/office/powerpoint/2010/main" val="8685742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33104" y="462986"/>
            <a:ext cx="4710896" cy="6144625"/>
          </a:xfrm>
        </p:spPr>
        <p:txBody>
          <a:bodyPr>
            <a:normAutofit/>
          </a:bodyPr>
          <a:lstStyle/>
          <a:p>
            <a:pPr marL="0" lvl="0" indent="0">
              <a:spcBef>
                <a:spcPts val="0"/>
              </a:spcBef>
              <a:buClrTx/>
              <a:buSzTx/>
              <a:buNone/>
            </a:pPr>
            <a:r>
              <a:rPr lang="en-US" sz="1400" b="1" dirty="0">
                <a:solidFill>
                  <a:srgbClr val="3E6EFF"/>
                </a:solidFill>
                <a:latin typeface="Courier" charset="0"/>
                <a:ea typeface="Courier" charset="0"/>
                <a:cs typeface="Courier" charset="0"/>
              </a:rPr>
              <a:t>void</a:t>
            </a:r>
            <a:r>
              <a:rPr lang="en-US" sz="1400" b="1" dirty="0">
                <a:latin typeface="Courier" charset="0"/>
                <a:ea typeface="Courier" charset="0"/>
                <a:cs typeface="Courier" charset="0"/>
              </a:rPr>
              <a:t> </a:t>
            </a:r>
            <a:r>
              <a:rPr lang="en-US" sz="1400" b="1" dirty="0" smtClean="0">
                <a:solidFill>
                  <a:srgbClr val="002060"/>
                </a:solidFill>
                <a:latin typeface="Courier" charset="0"/>
                <a:ea typeface="Courier" charset="0"/>
                <a:cs typeface="Courier" charset="0"/>
              </a:rPr>
              <a:t>rgb2cmyk_cmp_avx</a:t>
            </a:r>
            <a:r>
              <a:rPr lang="en-US" sz="1400" b="1" dirty="0" smtClean="0">
                <a:latin typeface="Courier" charset="0"/>
                <a:ea typeface="Courier" charset="0"/>
                <a:cs typeface="Courier" charset="0"/>
              </a:rPr>
              <a:t>(</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size,</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RgbPixel</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CmykPixel</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dst</a:t>
            </a:r>
            <a:r>
              <a:rPr lang="en-US" sz="1400" b="1" dirty="0" smtClean="0">
                <a:latin typeface="Courier" charset="0"/>
                <a:ea typeface="Courier" charset="0"/>
                <a:cs typeface="Courier" charset="0"/>
              </a:rPr>
              <a:t>) {</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Pack data into aligned arrays</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smtClean="0">
                <a:solidFill>
                  <a:srgbClr val="00B050"/>
                </a:solidFill>
                <a:latin typeface="Courier" charset="0"/>
                <a:ea typeface="Courier" charset="0"/>
                <a:cs typeface="Courier" charset="0"/>
              </a:rPr>
              <a:t>__restrict__ </a:t>
            </a:r>
            <a:r>
              <a:rPr lang="en-US" sz="1400" b="1" dirty="0" err="1" smtClean="0">
                <a:latin typeface="Courier" charset="0"/>
                <a:ea typeface="Courier" charset="0"/>
                <a:cs typeface="Courier" charset="0"/>
              </a:rPr>
              <a:t>aligned_r</a:t>
            </a:r>
            <a:r>
              <a:rPr lang="en-US" sz="1400" b="1" dirty="0" smtClean="0">
                <a:latin typeface="Courier" charset="0"/>
                <a:ea typeface="Courier" charset="0"/>
                <a:cs typeface="Courier" charset="0"/>
              </a:rPr>
              <a:t> =</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memalign</a:t>
            </a:r>
            <a:r>
              <a:rPr lang="en-US" sz="1400" b="1" dirty="0" smtClean="0">
                <a:latin typeface="Courier" charset="0"/>
                <a:ea typeface="Courier" charset="0"/>
                <a:cs typeface="Courier" charset="0"/>
              </a:rPr>
              <a:t>(NBYTES, SIMD_WIDTH);</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p>
          <a:p>
            <a:pPr marL="0" lvl="0" indent="0">
              <a:spcBef>
                <a:spcPts val="0"/>
              </a:spcBef>
              <a:buClrTx/>
              <a:buSzTx/>
              <a:buNone/>
            </a:pPr>
            <a:endParaRPr lang="en-US" sz="1400" b="1" dirty="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pack_aligned</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src</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aligned_r</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aligned_g</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aligned_b</a:t>
            </a:r>
            <a:r>
              <a:rPr lang="en-US" sz="1400" b="1" dirty="0" smtClean="0">
                <a:latin typeface="Courier" charset="0"/>
                <a:ea typeface="Courier" charset="0"/>
                <a:cs typeface="Courier" charset="0"/>
              </a:rPr>
              <a:t>);</a:t>
            </a:r>
            <a:endParaRPr lang="en-US" sz="1400" b="1" dirty="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00B050"/>
                </a:solidFill>
                <a:latin typeface="Courier" charset="0"/>
                <a:ea typeface="Courier" charset="0"/>
                <a:cs typeface="Courier" charset="0"/>
              </a:rPr>
              <a:t>__</a:t>
            </a:r>
            <a:r>
              <a:rPr lang="en-US" sz="1400" b="1" dirty="0" err="1" smtClean="0">
                <a:solidFill>
                  <a:srgbClr val="00B050"/>
                </a:solidFill>
                <a:latin typeface="Courier" charset="0"/>
                <a:ea typeface="Courier" charset="0"/>
                <a:cs typeface="Courier" charset="0"/>
              </a:rPr>
              <a:t>assume_aligned</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aligned_r</a:t>
            </a:r>
            <a:r>
              <a:rPr lang="en-US" sz="1400" b="1" dirty="0" smtClean="0">
                <a:latin typeface="Courier" charset="0"/>
                <a:ea typeface="Courier" charset="0"/>
                <a:cs typeface="Courier" charset="0"/>
              </a:rPr>
              <a:t>, SIMD_WIDTH);</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a:t>
            </a:r>
            <a:r>
              <a:rPr lang="en-US" sz="1400" b="1" dirty="0" err="1" smtClean="0">
                <a:solidFill>
                  <a:srgbClr val="FF0000"/>
                </a:solidFill>
                <a:latin typeface="Courier" charset="0"/>
                <a:ea typeface="Courier" charset="0"/>
                <a:cs typeface="Courier" charset="0"/>
              </a:rPr>
              <a:t>Vectorize</a:t>
            </a:r>
            <a:r>
              <a:rPr lang="en-US" sz="1400" b="1" dirty="0" smtClean="0">
                <a:solidFill>
                  <a:srgbClr val="FF0000"/>
                </a:solidFill>
                <a:latin typeface="Courier" charset="0"/>
                <a:ea typeface="Courier" charset="0"/>
                <a:cs typeface="Courier" charset="0"/>
              </a:rPr>
              <a:t> within a row</a:t>
            </a:r>
          </a:p>
          <a:p>
            <a:pPr marL="0" lvl="0" indent="0">
              <a:spcBef>
                <a:spcPts val="0"/>
              </a:spcBef>
              <a:buClrTx/>
              <a:buSzTx/>
              <a:buNone/>
            </a:pPr>
            <a:r>
              <a:rPr lang="en-US" sz="1400" b="1" dirty="0" smtClean="0">
                <a:latin typeface="Courier" charset="0"/>
                <a:ea typeface="Courier" charset="0"/>
                <a:cs typeface="Courier" charset="0"/>
              </a:rPr>
              <a:t>  </a:t>
            </a:r>
            <a:r>
              <a:rPr lang="en-US" sz="1400" b="1" dirty="0">
                <a:solidFill>
                  <a:srgbClr val="7030A0"/>
                </a:solidFill>
                <a:latin typeface="Courier" charset="0"/>
                <a:ea typeface="Courier" charset="0"/>
                <a:cs typeface="Courier" charset="0"/>
              </a:rPr>
              <a:t>for</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int</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 0;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&lt; size;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00B050"/>
                </a:solidFill>
                <a:latin typeface="Courier" charset="0"/>
                <a:ea typeface="Courier" charset="0"/>
                <a:cs typeface="Courier" charset="0"/>
              </a:rPr>
              <a:t>#pragma </a:t>
            </a:r>
            <a:r>
              <a:rPr lang="en-US" sz="1400" b="1" dirty="0" err="1" smtClean="0">
                <a:solidFill>
                  <a:srgbClr val="00B050"/>
                </a:solidFill>
                <a:latin typeface="Courier" charset="0"/>
                <a:ea typeface="Courier" charset="0"/>
                <a:cs typeface="Courier" charset="0"/>
              </a:rPr>
              <a:t>simd</a:t>
            </a:r>
            <a:r>
              <a:rPr lang="en-US" sz="1400" b="1" dirty="0" smtClean="0">
                <a:solidFill>
                  <a:srgbClr val="00B050"/>
                </a:solidFill>
                <a:latin typeface="Courier" charset="0"/>
                <a:ea typeface="Courier" charset="0"/>
                <a:cs typeface="Courier" charset="0"/>
              </a:rPr>
              <a:t> </a:t>
            </a:r>
            <a:r>
              <a:rPr lang="en-US" sz="1400" b="1" dirty="0" err="1" smtClean="0">
                <a:solidFill>
                  <a:srgbClr val="00B050"/>
                </a:solidFill>
                <a:latin typeface="Courier" charset="0"/>
                <a:ea typeface="Courier" charset="0"/>
                <a:cs typeface="Courier" charset="0"/>
              </a:rPr>
              <a:t>vlen</a:t>
            </a:r>
            <a:r>
              <a:rPr lang="en-US" sz="1400" b="1" dirty="0" smtClean="0">
                <a:solidFill>
                  <a:schemeClr val="tx1"/>
                </a:solidFill>
                <a:latin typeface="Courier" charset="0"/>
                <a:ea typeface="Courier" charset="0"/>
                <a:cs typeface="Courier" charset="0"/>
              </a:rPr>
              <a:t>(SIMD_WIDTH)</a:t>
            </a:r>
          </a:p>
          <a:p>
            <a:pPr marL="0" lvl="0" indent="0">
              <a:spcBef>
                <a:spcPts val="0"/>
              </a:spcBef>
              <a:buClrTx/>
              <a:buSzTx/>
              <a:buNone/>
            </a:pPr>
            <a:r>
              <a:rPr lang="en-US" sz="1400" b="1" dirty="0" smtClean="0">
                <a:latin typeface="Courier" charset="0"/>
                <a:ea typeface="Courier" charset="0"/>
                <a:cs typeface="Courier" charset="0"/>
              </a:rPr>
              <a:t>    </a:t>
            </a:r>
            <a:r>
              <a:rPr lang="en-US" sz="1400" b="1" dirty="0">
                <a:solidFill>
                  <a:srgbClr val="7030A0"/>
                </a:solidFill>
                <a:latin typeface="Courier" charset="0"/>
                <a:ea typeface="Courier" charset="0"/>
                <a:cs typeface="Courier" charset="0"/>
              </a:rPr>
              <a:t>for</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int</a:t>
            </a:r>
            <a:r>
              <a:rPr lang="en-US" sz="1400" b="1" dirty="0">
                <a:latin typeface="Courier" charset="0"/>
                <a:ea typeface="Courier" charset="0"/>
                <a:cs typeface="Courier" charset="0"/>
              </a:rPr>
              <a:t> j = 0; j &lt; </a:t>
            </a:r>
            <a:r>
              <a:rPr lang="en-US" sz="1400" b="1" dirty="0" err="1" smtClean="0">
                <a:latin typeface="Courier" charset="0"/>
                <a:ea typeface="Courier" charset="0"/>
                <a:cs typeface="Courier" charset="0"/>
              </a:rPr>
              <a:t>alsize</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j++</a:t>
            </a: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      </a:t>
            </a:r>
            <a:r>
              <a:rPr lang="en-US" sz="1400" b="1" dirty="0">
                <a:solidFill>
                  <a:srgbClr val="3E6EFF"/>
                </a:solidFill>
                <a:latin typeface="Courier" charset="0"/>
                <a:ea typeface="Courier" charset="0"/>
                <a:cs typeface="Courier" charset="0"/>
              </a:rPr>
              <a:t>byte</a:t>
            </a:r>
            <a:r>
              <a:rPr lang="en-US" sz="1400" b="1" dirty="0">
                <a:latin typeface="Courier" charset="0"/>
                <a:ea typeface="Courier" charset="0"/>
                <a:cs typeface="Courier" charset="0"/>
              </a:rPr>
              <a:t> </a:t>
            </a:r>
            <a:r>
              <a:rPr lang="en-US" sz="1400" b="1" dirty="0" err="1">
                <a:latin typeface="Courier" charset="0"/>
                <a:ea typeface="Courier" charset="0"/>
                <a:cs typeface="Courier" charset="0"/>
              </a:rPr>
              <a:t>tmp_c</a:t>
            </a:r>
            <a:r>
              <a:rPr lang="en-US" sz="1400" b="1" dirty="0">
                <a:latin typeface="Courier" charset="0"/>
                <a:ea typeface="Courier" charset="0"/>
                <a:cs typeface="Courier" charset="0"/>
              </a:rPr>
              <a:t> = 255 </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aligned_r</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][j];</a:t>
            </a:r>
            <a:endParaRPr lang="en-US" sz="1400" b="1" dirty="0" smtClean="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a:t>
            </a:r>
          </a:p>
          <a:p>
            <a:pPr marL="0" lvl="0" indent="0">
              <a:spcBef>
                <a:spcPts val="0"/>
              </a:spcBef>
              <a:buClrTx/>
              <a:buSzTx/>
              <a:buNone/>
            </a:pPr>
            <a:endParaRPr lang="en-US" sz="1400" b="1" dirty="0">
              <a:latin typeface="Courier" charset="0"/>
              <a:ea typeface="Courier" charset="0"/>
              <a:cs typeface="Courier" charset="0"/>
            </a:endParaRPr>
          </a:p>
          <a:p>
            <a:pPr marL="0" lvl="0" indent="0">
              <a:spcBef>
                <a:spcPts val="0"/>
              </a:spcBef>
              <a:buClrTx/>
              <a:buSzTx/>
              <a:buNone/>
            </a:pP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min_nobranch</a:t>
            </a:r>
            <a:r>
              <a:rPr lang="en-US" sz="1400" b="1" dirty="0" smtClean="0">
                <a:latin typeface="Courier" charset="0"/>
                <a:ea typeface="Courier" charset="0"/>
                <a:cs typeface="Courier" charset="0"/>
              </a:rPr>
              <a:t>(</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b) {</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diff  = a – b;</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a_min</a:t>
            </a:r>
            <a:r>
              <a:rPr lang="en-US" sz="1400" b="1" dirty="0" smtClean="0">
                <a:latin typeface="Courier" charset="0"/>
                <a:ea typeface="Courier" charset="0"/>
                <a:cs typeface="Courier" charset="0"/>
              </a:rPr>
              <a:t> = diff &gt;&gt; (</a:t>
            </a:r>
            <a:r>
              <a:rPr lang="en-US" sz="1400" b="1" dirty="0" err="1" smtClean="0">
                <a:solidFill>
                  <a:srgbClr val="7030A0"/>
                </a:solidFill>
                <a:latin typeface="Courier" charset="0"/>
                <a:ea typeface="Courier" charset="0"/>
                <a:cs typeface="Courier" charset="0"/>
              </a:rPr>
              <a:t>sizeof</a:t>
            </a:r>
            <a:r>
              <a:rPr lang="en-US" sz="1400" b="1" dirty="0" smtClean="0">
                <a:latin typeface="Courier" charset="0"/>
                <a:ea typeface="Courier" charset="0"/>
                <a:cs typeface="Courier" charset="0"/>
              </a:rPr>
              <a:t>(</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 1);</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7030A0"/>
                </a:solidFill>
                <a:latin typeface="Courier" charset="0"/>
                <a:ea typeface="Courier" charset="0"/>
                <a:cs typeface="Courier" charset="0"/>
              </a:rPr>
              <a:t>return</a:t>
            </a:r>
            <a:r>
              <a:rPr lang="en-US" sz="1400" b="1" dirty="0" smtClean="0">
                <a:latin typeface="Courier" charset="0"/>
                <a:ea typeface="Courier" charset="0"/>
                <a:cs typeface="Courier" charset="0"/>
              </a:rPr>
              <a:t> b + </a:t>
            </a:r>
            <a:r>
              <a:rPr lang="en-US" sz="1400" b="1" dirty="0" err="1" smtClean="0">
                <a:latin typeface="Courier" charset="0"/>
                <a:ea typeface="Courier" charset="0"/>
                <a:cs typeface="Courier" charset="0"/>
              </a:rPr>
              <a:t>a_min</a:t>
            </a:r>
            <a:r>
              <a:rPr lang="en-US" sz="1400" b="1" dirty="0" smtClean="0">
                <a:latin typeface="Courier" charset="0"/>
                <a:ea typeface="Courier" charset="0"/>
                <a:cs typeface="Courier" charset="0"/>
              </a:rPr>
              <a:t> * diff;</a:t>
            </a:r>
            <a:endParaRPr lang="en-US" sz="1400" b="1" dirty="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a:t>
            </a:r>
            <a:endParaRPr lang="en-US" sz="1400" b="1" dirty="0">
              <a:latin typeface="Courier" charset="0"/>
              <a:ea typeface="Courier" charset="0"/>
              <a:cs typeface="Courier" charset="0"/>
            </a:endParaRPr>
          </a:p>
        </p:txBody>
      </p:sp>
      <p:sp>
        <p:nvSpPr>
          <p:cNvPr id="4" name="Slide Number Placeholder 3"/>
          <p:cNvSpPr>
            <a:spLocks noGrp="1"/>
          </p:cNvSpPr>
          <p:nvPr>
            <p:ph type="sldNum" sz="quarter" idx="4"/>
          </p:nvPr>
        </p:nvSpPr>
        <p:spPr/>
        <p:txBody>
          <a:bodyPr/>
          <a:lstStyle/>
          <a:p>
            <a:fld id="{592C423E-8D33-2B4D-9B9F-8C525F5FECA0}" type="slidenum">
              <a:rPr lang="en-US" smtClean="0"/>
              <a:pPr/>
              <a:t>8</a:t>
            </a:fld>
            <a:endParaRPr lang="en-US" dirty="0"/>
          </a:p>
        </p:txBody>
      </p:sp>
      <p:pic>
        <p:nvPicPr>
          <p:cNvPr id="5" name="Picture 4"/>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277792" y="462986"/>
            <a:ext cx="3842167" cy="1478504"/>
          </a:xfrm>
          <a:prstGeom prst="rect">
            <a:avLst/>
          </a:prstGeom>
        </p:spPr>
      </p:pic>
      <p:pic>
        <p:nvPicPr>
          <p:cNvPr id="7" name="Picture 6"/>
          <p:cNvPicPr>
            <a:picLocks noChangeAspect="1"/>
          </p:cNvPicPr>
          <p:nvPr/>
        </p:nvPicPr>
        <p:blipFill>
          <a:blip r:link="rId5">
            <a:extLst>
              <a:ext uri="{28A0092B-C50C-407E-A947-70E740481C1C}">
                <a14:useLocalDpi xmlns:a14="http://schemas.microsoft.com/office/drawing/2010/main" val="0"/>
              </a:ext>
            </a:extLst>
          </a:blip>
          <a:stretch>
            <a:fillRect/>
          </a:stretch>
        </p:blipFill>
        <p:spPr>
          <a:xfrm>
            <a:off x="90675" y="2645211"/>
            <a:ext cx="4216400" cy="3962400"/>
          </a:xfrm>
          <a:prstGeom prst="rect">
            <a:avLst/>
          </a:prstGeom>
        </p:spPr>
      </p:pic>
      <p:pic>
        <p:nvPicPr>
          <p:cNvPr id="10" name="Picture 9"/>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277792" y="2095018"/>
            <a:ext cx="3900670" cy="492317"/>
          </a:xfrm>
          <a:prstGeom prst="rect">
            <a:avLst/>
          </a:prstGeom>
        </p:spPr>
      </p:pic>
      <p:sp>
        <p:nvSpPr>
          <p:cNvPr id="11" name="Rectangle 10"/>
          <p:cNvSpPr/>
          <p:nvPr/>
        </p:nvSpPr>
        <p:spPr>
          <a:xfrm>
            <a:off x="4884517" y="3704933"/>
            <a:ext cx="4040127" cy="13069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597079" y="1034270"/>
            <a:ext cx="4419599" cy="22182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453924" y="5330407"/>
            <a:ext cx="4562754" cy="12193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215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4"/>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4" grpId="0" animBg="1"/>
      <p:bldP spid="14" grpId="1" animBg="1"/>
      <p:bldP spid="15" grpId="0" animBg="1"/>
      <p:bldP spid="15"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33104" y="462986"/>
            <a:ext cx="4583574" cy="6144625"/>
          </a:xfrm>
        </p:spPr>
        <p:txBody>
          <a:bodyPr>
            <a:normAutofit/>
          </a:bodyPr>
          <a:lstStyle/>
          <a:p>
            <a:pPr marL="0" lvl="0" indent="0">
              <a:spcBef>
                <a:spcPts val="0"/>
              </a:spcBef>
              <a:buClrTx/>
              <a:buSzTx/>
              <a:buNone/>
            </a:pPr>
            <a:r>
              <a:rPr lang="en-US" sz="1400" b="1" dirty="0">
                <a:solidFill>
                  <a:srgbClr val="3E6EFF"/>
                </a:solidFill>
                <a:latin typeface="Courier" charset="0"/>
                <a:ea typeface="Courier" charset="0"/>
                <a:cs typeface="Courier" charset="0"/>
              </a:rPr>
              <a:t>void</a:t>
            </a:r>
            <a:r>
              <a:rPr lang="en-US" sz="1400" b="1" dirty="0">
                <a:latin typeface="Courier" charset="0"/>
                <a:ea typeface="Courier" charset="0"/>
                <a:cs typeface="Courier" charset="0"/>
              </a:rPr>
              <a:t> </a:t>
            </a:r>
            <a:r>
              <a:rPr lang="en-US" sz="1400" b="1" dirty="0" smtClean="0">
                <a:solidFill>
                  <a:srgbClr val="002060"/>
                </a:solidFill>
                <a:latin typeface="Courier" charset="0"/>
                <a:ea typeface="Courier" charset="0"/>
                <a:cs typeface="Courier" charset="0"/>
              </a:rPr>
              <a:t>rgb2cmyk_cmp_tbb</a:t>
            </a:r>
            <a:r>
              <a:rPr lang="en-US" sz="1400" b="1" dirty="0" smtClean="0">
                <a:latin typeface="Courier" charset="0"/>
                <a:ea typeface="Courier" charset="0"/>
                <a:cs typeface="Courier" charset="0"/>
              </a:rPr>
              <a:t>(</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size,</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RgbPixel</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src</a:t>
            </a:r>
            <a:r>
              <a:rPr lang="en-US" sz="1400" b="1" dirty="0">
                <a:latin typeface="Courier" charset="0"/>
                <a:ea typeface="Courier" charset="0"/>
                <a:cs typeface="Courier" charset="0"/>
              </a:rPr>
              <a:t>, </a:t>
            </a:r>
            <a:r>
              <a:rPr lang="en-US" sz="1400" b="1" dirty="0" err="1">
                <a:solidFill>
                  <a:srgbClr val="3E6EFF"/>
                </a:solidFill>
                <a:latin typeface="Courier" charset="0"/>
                <a:ea typeface="Courier" charset="0"/>
                <a:cs typeface="Courier" charset="0"/>
              </a:rPr>
              <a:t>CmykPixel</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dst</a:t>
            </a:r>
            <a:r>
              <a:rPr lang="en-US" sz="1400" b="1" dirty="0" smtClean="0">
                <a:latin typeface="Courier" charset="0"/>
                <a:ea typeface="Courier" charset="0"/>
                <a:cs typeface="Courier" charset="0"/>
              </a:rPr>
              <a:t>) {</a:t>
            </a:r>
          </a:p>
          <a:p>
            <a:pPr marL="0" lvl="0" indent="0">
              <a:spcBef>
                <a:spcPts val="0"/>
              </a:spcBef>
              <a:buClrTx/>
              <a:buSzTx/>
              <a:buNone/>
            </a:pPr>
            <a:endParaRPr lang="en-US" sz="1400" b="1" dirty="0">
              <a:latin typeface="Courier" charset="0"/>
              <a:ea typeface="Courier" charset="0"/>
              <a:cs typeface="Courier" charset="0"/>
            </a:endParaRP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Flatten matrices</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flatten(</a:t>
            </a:r>
            <a:r>
              <a:rPr lang="en-US" sz="1400" b="1" dirty="0" err="1" smtClean="0">
                <a:latin typeface="Courier" charset="0"/>
                <a:ea typeface="Courier" charset="0"/>
                <a:cs typeface="Courier" charset="0"/>
              </a:rPr>
              <a:t>fsrc</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src</a:t>
            </a:r>
            <a:r>
              <a:rPr lang="en-US" sz="1400" b="1" dirty="0" smtClean="0">
                <a:latin typeface="Courier" charset="0"/>
                <a:ea typeface="Courier" charset="0"/>
                <a:cs typeface="Courier" charset="0"/>
              </a:rPr>
              <a:t>);</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Parallelize across elements (flat)</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smtClean="0">
                <a:solidFill>
                  <a:srgbClr val="00B050"/>
                </a:solidFill>
                <a:latin typeface="Courier" charset="0"/>
                <a:ea typeface="Courier" charset="0"/>
                <a:cs typeface="Courier" charset="0"/>
              </a:rPr>
              <a:t>parallel_for</a:t>
            </a:r>
            <a:r>
              <a:rPr lang="en-US" sz="1400" b="1" dirty="0" smtClean="0">
                <a:solidFill>
                  <a:srgbClr val="00B050"/>
                </a:solidFill>
                <a:latin typeface="Courier" charset="0"/>
                <a:ea typeface="Courier" charset="0"/>
                <a:cs typeface="Courier" charset="0"/>
              </a:rPr>
              <a:t> </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range</a:t>
            </a:r>
            <a:r>
              <a:rPr lang="en-US" sz="1400" b="1" dirty="0" smtClean="0">
                <a:latin typeface="Courier" charset="0"/>
                <a:ea typeface="Courier" charset="0"/>
                <a:cs typeface="Courier" charset="0"/>
              </a:rPr>
              <a:t>(0, size*size, TASK_SIZE),</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[&amp;] (</a:t>
            </a:r>
            <a:r>
              <a:rPr lang="en-US" sz="1400" b="1" dirty="0" smtClean="0">
                <a:solidFill>
                  <a:srgbClr val="3E6EFF"/>
                </a:solidFill>
                <a:latin typeface="Courier" charset="0"/>
                <a:ea typeface="Courier" charset="0"/>
                <a:cs typeface="Courier" charset="0"/>
              </a:rPr>
              <a:t>range</a:t>
            </a:r>
            <a:r>
              <a:rPr lang="en-US" sz="1400" b="1" dirty="0" smtClean="0">
                <a:latin typeface="Courier" charset="0"/>
                <a:ea typeface="Courier" charset="0"/>
                <a:cs typeface="Courier" charset="0"/>
              </a:rPr>
              <a:t> r) {</a:t>
            </a:r>
          </a:p>
          <a:p>
            <a:pPr marL="0" lvl="0" indent="0">
              <a:spcBef>
                <a:spcPts val="0"/>
              </a:spcBef>
              <a:buClrTx/>
              <a:buSzTx/>
              <a:buNone/>
            </a:pPr>
            <a:r>
              <a:rPr lang="en-US" sz="1400" b="1" dirty="0" smtClean="0">
                <a:solidFill>
                  <a:srgbClr val="3E6EFF"/>
                </a:solidFill>
                <a:latin typeface="Courier" charset="0"/>
                <a:ea typeface="Courier" charset="0"/>
                <a:cs typeface="Courier" charset="0"/>
              </a:rPr>
              <a:t>    </a:t>
            </a:r>
            <a:r>
              <a:rPr lang="en-US" sz="1400" b="1" dirty="0" smtClean="0">
                <a:solidFill>
                  <a:srgbClr val="7030A0"/>
                </a:solidFill>
                <a:latin typeface="Courier" charset="0"/>
                <a:ea typeface="Courier" charset="0"/>
                <a:cs typeface="Courier" charset="0"/>
              </a:rPr>
              <a:t>for</a:t>
            </a:r>
            <a:r>
              <a:rPr lang="en-US" sz="1400" b="1" dirty="0" smtClean="0">
                <a:solidFill>
                  <a:srgbClr val="3E6EFF"/>
                </a:solidFill>
                <a:latin typeface="Courier" charset="0"/>
                <a:ea typeface="Courier" charset="0"/>
                <a:cs typeface="Courier" charset="0"/>
              </a:rPr>
              <a:t> (</a:t>
            </a:r>
            <a:r>
              <a:rPr lang="en-US" sz="1400" b="1" dirty="0" err="1" smtClean="0">
                <a:solidFill>
                  <a:srgbClr val="3E6EFF"/>
                </a:solidFill>
                <a:latin typeface="Courier" charset="0"/>
                <a:ea typeface="Courier" charset="0"/>
                <a:cs typeface="Courier" charset="0"/>
              </a:rPr>
              <a:t>int</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 </a:t>
            </a:r>
            <a:r>
              <a:rPr lang="en-US" sz="1400" b="1" dirty="0" err="1" smtClean="0">
                <a:latin typeface="Courier" charset="0"/>
                <a:ea typeface="Courier" charset="0"/>
                <a:cs typeface="Courier" charset="0"/>
              </a:rPr>
              <a:t>r.begin</a:t>
            </a:r>
            <a:r>
              <a:rPr lang="en-US" sz="1400" b="1" dirty="0" smtClean="0">
                <a:latin typeface="Courier" charset="0"/>
                <a:ea typeface="Courier" charset="0"/>
                <a:cs typeface="Courier" charset="0"/>
              </a:rPr>
              <a:t>();</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 </a:t>
            </a:r>
            <a:r>
              <a:rPr lang="en-US" sz="1400" b="1" dirty="0">
                <a:latin typeface="Courier" charset="0"/>
                <a:ea typeface="Courier" charset="0"/>
                <a:cs typeface="Courier" charset="0"/>
              </a:rPr>
              <a:t>&lt; </a:t>
            </a:r>
            <a:r>
              <a:rPr lang="en-US" sz="1400" b="1" dirty="0" err="1" smtClean="0">
                <a:latin typeface="Courier" charset="0"/>
                <a:ea typeface="Courier" charset="0"/>
                <a:cs typeface="Courier" charset="0"/>
              </a:rPr>
              <a:t>r.end</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i</a:t>
            </a: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smtClean="0">
                <a:solidFill>
                  <a:srgbClr val="FF0000"/>
                </a:solidFill>
                <a:latin typeface="Courier" charset="0"/>
                <a:ea typeface="Courier" charset="0"/>
                <a:cs typeface="Courier" charset="0"/>
              </a:rPr>
              <a:t>      // </a:t>
            </a:r>
            <a:r>
              <a:rPr lang="en-US" sz="1400" b="1" dirty="0">
                <a:solidFill>
                  <a:srgbClr val="FF0000"/>
                </a:solidFill>
                <a:latin typeface="Courier" charset="0"/>
                <a:ea typeface="Courier" charset="0"/>
                <a:cs typeface="Courier" charset="0"/>
              </a:rPr>
              <a:t>Calculate intermediate </a:t>
            </a:r>
            <a:r>
              <a:rPr lang="en-US" sz="1400" b="1" dirty="0" smtClean="0">
                <a:solidFill>
                  <a:srgbClr val="FF0000"/>
                </a:solidFill>
                <a:latin typeface="Courier" charset="0"/>
                <a:ea typeface="Courier" charset="0"/>
                <a:cs typeface="Courier" charset="0"/>
              </a:rPr>
              <a:t>values</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tmp_c</a:t>
            </a:r>
            <a:r>
              <a:rPr lang="en-US" sz="1400" b="1" dirty="0">
                <a:latin typeface="Courier" charset="0"/>
                <a:ea typeface="Courier" charset="0"/>
                <a:cs typeface="Courier" charset="0"/>
              </a:rPr>
              <a:t> = 255 - </a:t>
            </a:r>
            <a:r>
              <a:rPr lang="en-US" sz="1400" b="1" dirty="0" err="1" smtClean="0">
                <a:latin typeface="Courier" charset="0"/>
                <a:ea typeface="Courier" charset="0"/>
                <a:cs typeface="Courier" charset="0"/>
              </a:rPr>
              <a:t>fsrc</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a:t>
            </a:r>
            <a:r>
              <a:rPr lang="en-US" sz="1400" b="1" dirty="0">
                <a:latin typeface="Courier" charset="0"/>
                <a:ea typeface="Courier" charset="0"/>
                <a:cs typeface="Courier" charset="0"/>
              </a:rPr>
              <a:t>r</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tmp_m</a:t>
            </a:r>
            <a:r>
              <a:rPr lang="en-US" sz="1400" b="1" dirty="0">
                <a:latin typeface="Courier" charset="0"/>
                <a:ea typeface="Courier" charset="0"/>
                <a:cs typeface="Courier" charset="0"/>
              </a:rPr>
              <a:t> = 255 - </a:t>
            </a:r>
            <a:r>
              <a:rPr lang="en-US" sz="1400" b="1" dirty="0" err="1" smtClean="0">
                <a:latin typeface="Courier" charset="0"/>
                <a:ea typeface="Courier" charset="0"/>
                <a:cs typeface="Courier" charset="0"/>
              </a:rPr>
              <a:t>fsrc</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a:t>
            </a:r>
            <a:r>
              <a:rPr lang="en-US" sz="1400" b="1" dirty="0">
                <a:latin typeface="Courier" charset="0"/>
                <a:ea typeface="Courier" charset="0"/>
                <a:cs typeface="Courier" charset="0"/>
              </a:rPr>
              <a:t>g</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tmp_y</a:t>
            </a:r>
            <a:r>
              <a:rPr lang="en-US" sz="1400" b="1" dirty="0">
                <a:latin typeface="Courier" charset="0"/>
                <a:ea typeface="Courier" charset="0"/>
                <a:cs typeface="Courier" charset="0"/>
              </a:rPr>
              <a:t> = 255 - </a:t>
            </a:r>
            <a:r>
              <a:rPr lang="en-US" sz="1400" b="1" dirty="0" err="1" smtClean="0">
                <a:latin typeface="Courier" charset="0"/>
                <a:ea typeface="Courier" charset="0"/>
                <a:cs typeface="Courier" charset="0"/>
              </a:rPr>
              <a:t>fsrc</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a:t>
            </a:r>
            <a:r>
              <a:rPr lang="en-US" sz="1400" b="1" dirty="0">
                <a:latin typeface="Courier" charset="0"/>
                <a:ea typeface="Courier" charset="0"/>
                <a:cs typeface="Courier" charset="0"/>
              </a:rPr>
              <a:t>b</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solidFill>
                  <a:srgbClr val="3E6EFF"/>
                </a:solidFill>
                <a:latin typeface="Courier" charset="0"/>
                <a:ea typeface="Courier" charset="0"/>
                <a:cs typeface="Courier" charset="0"/>
              </a:rPr>
              <a:t>byte</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tmp_k</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std</a:t>
            </a:r>
            <a:r>
              <a:rPr lang="en-US" sz="1400" b="1" dirty="0">
                <a:latin typeface="Courier" charset="0"/>
                <a:ea typeface="Courier" charset="0"/>
                <a:cs typeface="Courier" charset="0"/>
              </a:rPr>
              <a:t>::</a:t>
            </a:r>
            <a:r>
              <a:rPr lang="en-US" sz="1400" b="1" dirty="0" smtClean="0">
                <a:latin typeface="Courier" charset="0"/>
                <a:ea typeface="Courier" charset="0"/>
                <a:cs typeface="Courier" charset="0"/>
              </a:rPr>
              <a:t>min(</a:t>
            </a: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tmp_c</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tmp_m</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tmp_y</a:t>
            </a:r>
            <a:r>
              <a:rPr lang="en-US" sz="1400" b="1" dirty="0" smtClean="0">
                <a:latin typeface="Courier" charset="0"/>
                <a:ea typeface="Courier" charset="0"/>
                <a:cs typeface="Courier" charset="0"/>
              </a:rPr>
              <a:t>);</a:t>
            </a:r>
          </a:p>
          <a:p>
            <a:pPr marL="0" lvl="0" indent="0">
              <a:spcBef>
                <a:spcPts val="0"/>
              </a:spcBef>
              <a:buClrTx/>
              <a:buSzTx/>
              <a:buNone/>
            </a:pPr>
            <a:endParaRPr lang="en-US" sz="1400" b="1" dirty="0" smtClean="0">
              <a:latin typeface="Courier" charset="0"/>
              <a:ea typeface="Courier" charset="0"/>
              <a:cs typeface="Courier" charset="0"/>
            </a:endParaRPr>
          </a:p>
          <a:p>
            <a:pPr marL="0" lvl="0" indent="0">
              <a:spcBef>
                <a:spcPts val="0"/>
              </a:spcBef>
              <a:buClrTx/>
              <a:buSzTx/>
              <a:buNone/>
            </a:pPr>
            <a:r>
              <a:rPr lang="en-US" sz="1400" b="1" dirty="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smtClean="0">
                <a:solidFill>
                  <a:srgbClr val="FF0000"/>
                </a:solidFill>
                <a:latin typeface="Courier" charset="0"/>
                <a:ea typeface="Courier" charset="0"/>
                <a:cs typeface="Courier" charset="0"/>
              </a:rPr>
              <a:t>// </a:t>
            </a:r>
            <a:r>
              <a:rPr lang="en-US" sz="1400" b="1" dirty="0">
                <a:solidFill>
                  <a:srgbClr val="FF0000"/>
                </a:solidFill>
                <a:latin typeface="Courier" charset="0"/>
                <a:ea typeface="Courier" charset="0"/>
                <a:cs typeface="Courier" charset="0"/>
              </a:rPr>
              <a:t>Store results into output </a:t>
            </a:r>
            <a:r>
              <a:rPr lang="en-US" sz="1400" b="1" dirty="0" smtClean="0">
                <a:solidFill>
                  <a:srgbClr val="FF0000"/>
                </a:solidFill>
                <a:latin typeface="Courier" charset="0"/>
                <a:ea typeface="Courier" charset="0"/>
                <a:cs typeface="Courier" charset="0"/>
              </a:rPr>
              <a:t>array</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fdst</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a:t>
            </a:r>
            <a:r>
              <a:rPr lang="en-US" sz="1400" b="1" dirty="0">
                <a:latin typeface="Courier" charset="0"/>
                <a:ea typeface="Courier" charset="0"/>
                <a:cs typeface="Courier" charset="0"/>
              </a:rPr>
              <a:t>k </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tmp_k</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fdst</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a:t>
            </a:r>
            <a:r>
              <a:rPr lang="en-US" sz="1400" b="1" dirty="0">
                <a:latin typeface="Courier" charset="0"/>
                <a:ea typeface="Courier" charset="0"/>
                <a:cs typeface="Courier" charset="0"/>
              </a:rPr>
              <a:t>c </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tmp_c</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tmp_k</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fdst</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a:t>
            </a:r>
            <a:r>
              <a:rPr lang="en-US" sz="1400" b="1" dirty="0">
                <a:latin typeface="Courier" charset="0"/>
                <a:ea typeface="Courier" charset="0"/>
                <a:cs typeface="Courier" charset="0"/>
              </a:rPr>
              <a:t>m </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tmp_m</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tmp_k</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r>
              <a:rPr lang="en-US" sz="1400" b="1" dirty="0" err="1" smtClean="0">
                <a:latin typeface="Courier" charset="0"/>
                <a:ea typeface="Courier" charset="0"/>
                <a:cs typeface="Courier" charset="0"/>
              </a:rPr>
              <a:t>fdst</a:t>
            </a:r>
            <a:r>
              <a:rPr lang="en-US" sz="1400" b="1" dirty="0" smtClean="0">
                <a:latin typeface="Courier" charset="0"/>
                <a:ea typeface="Courier" charset="0"/>
                <a:cs typeface="Courier" charset="0"/>
              </a:rPr>
              <a:t>[</a:t>
            </a:r>
            <a:r>
              <a:rPr lang="en-US" sz="1400" b="1" dirty="0" err="1" smtClean="0">
                <a:latin typeface="Courier" charset="0"/>
                <a:ea typeface="Courier" charset="0"/>
                <a:cs typeface="Courier" charset="0"/>
              </a:rPr>
              <a:t>i</a:t>
            </a:r>
            <a:r>
              <a:rPr lang="en-US" sz="1400" b="1" dirty="0" smtClean="0">
                <a:latin typeface="Courier" charset="0"/>
                <a:ea typeface="Courier" charset="0"/>
                <a:cs typeface="Courier" charset="0"/>
              </a:rPr>
              <a:t>].</a:t>
            </a:r>
            <a:r>
              <a:rPr lang="en-US" sz="1400" b="1" dirty="0">
                <a:latin typeface="Courier" charset="0"/>
                <a:ea typeface="Courier" charset="0"/>
                <a:cs typeface="Courier" charset="0"/>
              </a:rPr>
              <a:t>y </a:t>
            </a:r>
            <a:r>
              <a:rPr lang="en-US" sz="1400" b="1" dirty="0" smtClean="0">
                <a:latin typeface="Courier" charset="0"/>
                <a:ea typeface="Courier" charset="0"/>
                <a:cs typeface="Courier" charset="0"/>
              </a:rPr>
              <a:t>= </a:t>
            </a:r>
            <a:r>
              <a:rPr lang="en-US" sz="1400" b="1" dirty="0" err="1">
                <a:latin typeface="Courier" charset="0"/>
                <a:ea typeface="Courier" charset="0"/>
                <a:cs typeface="Courier" charset="0"/>
              </a:rPr>
              <a:t>tmp_y</a:t>
            </a:r>
            <a:r>
              <a:rPr lang="en-US" sz="1400" b="1" dirty="0">
                <a:latin typeface="Courier" charset="0"/>
                <a:ea typeface="Courier" charset="0"/>
                <a:cs typeface="Courier" charset="0"/>
              </a:rPr>
              <a:t> - </a:t>
            </a:r>
            <a:r>
              <a:rPr lang="en-US" sz="1400" b="1" dirty="0" err="1">
                <a:latin typeface="Courier" charset="0"/>
                <a:ea typeface="Courier" charset="0"/>
                <a:cs typeface="Courier" charset="0"/>
              </a:rPr>
              <a:t>tmp_k</a:t>
            </a:r>
            <a:r>
              <a:rPr lang="en-US" sz="1400" b="1" dirty="0" smtClean="0">
                <a:latin typeface="Courier" charset="0"/>
                <a:ea typeface="Courier" charset="0"/>
                <a:cs typeface="Courier" charset="0"/>
              </a:rPr>
              <a:t>;</a:t>
            </a:r>
          </a:p>
          <a:p>
            <a:pPr marL="0" lvl="0" indent="0">
              <a:spcBef>
                <a:spcPts val="0"/>
              </a:spcBef>
              <a:buClrTx/>
              <a:buSzTx/>
              <a:buNone/>
            </a:pP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  });</a:t>
            </a:r>
          </a:p>
          <a:p>
            <a:pPr marL="0" lvl="0" indent="0">
              <a:spcBef>
                <a:spcPts val="0"/>
              </a:spcBef>
              <a:buClrTx/>
              <a:buSzTx/>
              <a:buNone/>
            </a:pPr>
            <a:r>
              <a:rPr lang="en-US" sz="1400" b="1" dirty="0" smtClean="0">
                <a:latin typeface="Courier" charset="0"/>
                <a:ea typeface="Courier" charset="0"/>
                <a:cs typeface="Courier" charset="0"/>
              </a:rPr>
              <a:t>}</a:t>
            </a:r>
            <a:endParaRPr lang="en-US" sz="1400" b="1" dirty="0">
              <a:latin typeface="Courier" charset="0"/>
              <a:ea typeface="Courier" charset="0"/>
              <a:cs typeface="Courier" charset="0"/>
            </a:endParaRPr>
          </a:p>
        </p:txBody>
      </p:sp>
      <p:sp>
        <p:nvSpPr>
          <p:cNvPr id="4" name="Slide Number Placeholder 3"/>
          <p:cNvSpPr>
            <a:spLocks noGrp="1"/>
          </p:cNvSpPr>
          <p:nvPr>
            <p:ph type="sldNum" sz="quarter" idx="4"/>
          </p:nvPr>
        </p:nvSpPr>
        <p:spPr/>
        <p:txBody>
          <a:bodyPr/>
          <a:lstStyle/>
          <a:p>
            <a:fld id="{592C423E-8D33-2B4D-9B9F-8C525F5FECA0}" type="slidenum">
              <a:rPr lang="en-US" smtClean="0"/>
              <a:pPr/>
              <a:t>9</a:t>
            </a:fld>
            <a:endParaRPr lang="en-US" dirty="0"/>
          </a:p>
        </p:txBody>
      </p:sp>
      <p:pic>
        <p:nvPicPr>
          <p:cNvPr id="10" name="Picture 9"/>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277792" y="2095018"/>
            <a:ext cx="3900670" cy="492317"/>
          </a:xfrm>
          <a:prstGeom prst="rect">
            <a:avLst/>
          </a:prstGeom>
        </p:spPr>
      </p:pic>
      <p:pic>
        <p:nvPicPr>
          <p:cNvPr id="2" name="Picture 1"/>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277792" y="462986"/>
            <a:ext cx="3842167" cy="1478504"/>
          </a:xfrm>
          <a:prstGeom prst="rect">
            <a:avLst/>
          </a:prstGeom>
        </p:spPr>
      </p:pic>
      <p:pic>
        <p:nvPicPr>
          <p:cNvPr id="6" name="Picture 5"/>
          <p:cNvPicPr>
            <a:picLocks noChangeAspect="1"/>
          </p:cNvPicPr>
          <p:nvPr/>
        </p:nvPicPr>
        <p:blipFill>
          <a:blip r:link="rId7">
            <a:extLst>
              <a:ext uri="{28A0092B-C50C-407E-A947-70E740481C1C}">
                <a14:useLocalDpi xmlns:a14="http://schemas.microsoft.com/office/drawing/2010/main" val="0"/>
              </a:ext>
            </a:extLst>
          </a:blip>
          <a:stretch>
            <a:fillRect/>
          </a:stretch>
        </p:blipFill>
        <p:spPr>
          <a:xfrm>
            <a:off x="89383" y="2645211"/>
            <a:ext cx="4216400" cy="3962400"/>
          </a:xfrm>
          <a:prstGeom prst="rect">
            <a:avLst/>
          </a:prstGeom>
        </p:spPr>
      </p:pic>
      <p:sp>
        <p:nvSpPr>
          <p:cNvPr id="7" name="Rectangle 6"/>
          <p:cNvSpPr/>
          <p:nvPr/>
        </p:nvSpPr>
        <p:spPr>
          <a:xfrm>
            <a:off x="4560425" y="1064871"/>
            <a:ext cx="4456253" cy="20950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7007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CSL">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CSL.thmx</Template>
  <TotalTime>36097</TotalTime>
  <Words>6839</Words>
  <Application>Microsoft Macintosh PowerPoint</Application>
  <PresentationFormat>On-screen Show (4:3)</PresentationFormat>
  <Paragraphs>733</Paragraphs>
  <Slides>64</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64</vt:i4>
      </vt:variant>
    </vt:vector>
  </HeadingPairs>
  <TitlesOfParts>
    <vt:vector size="70" baseType="lpstr">
      <vt:lpstr>Calibri</vt:lpstr>
      <vt:lpstr>Cambria Math</vt:lpstr>
      <vt:lpstr>Courier</vt:lpstr>
      <vt:lpstr>Times</vt:lpstr>
      <vt:lpstr>Arial</vt:lpstr>
      <vt:lpstr>CSL</vt:lpstr>
      <vt:lpstr>Software/Hardware Co-Design to Improve Productivity, Portability, and Performance of Loop-Task Parallel Applications</vt:lpstr>
      <vt:lpstr>Example Application Development Flow</vt:lpstr>
      <vt:lpstr>Existing Approaches to 3P Platforms</vt:lpstr>
      <vt:lpstr>Loop-Task Accelerator (LTA) Vision</vt:lpstr>
      <vt:lpstr>LTA  Application Development Flow</vt:lpstr>
      <vt:lpstr>Presentation Overview</vt:lpstr>
      <vt:lpstr>PowerPoint Presentation</vt:lpstr>
      <vt:lpstr>PowerPoint Presentation</vt:lpstr>
      <vt:lpstr>PowerPoint Presentation</vt:lpstr>
      <vt:lpstr>PowerPoint Presentation</vt:lpstr>
      <vt:lpstr>PowerPoint Presentation</vt:lpstr>
      <vt:lpstr>PowerPoint Presentation</vt:lpstr>
      <vt:lpstr>Key Takeaways</vt:lpstr>
      <vt:lpstr>Presentation Overview</vt:lpstr>
      <vt:lpstr>Loop-Task Parallelism</vt:lpstr>
      <vt:lpstr>LTA Programming API</vt:lpstr>
      <vt:lpstr>LTA Runtime</vt:lpstr>
      <vt:lpstr>LTA ISA</vt:lpstr>
      <vt:lpstr>Presentation Overview</vt:lpstr>
      <vt:lpstr>Tightly Coupled LTA Engine</vt:lpstr>
      <vt:lpstr>Loosely Coupled LTA Engine</vt:lpstr>
      <vt:lpstr>Task-Coupling Terminology</vt:lpstr>
      <vt:lpstr>Task-Coupling Taxonomy</vt:lpstr>
      <vt:lpstr>Task-Coupling Taxonomy</vt:lpstr>
      <vt:lpstr>LTA Engine Template</vt:lpstr>
      <vt:lpstr>Presentation Overview</vt:lpstr>
      <vt:lpstr>LTA Methodology</vt:lpstr>
      <vt:lpstr>LTA Methodology</vt:lpstr>
      <vt:lpstr>LTA Engine: Spatial Task Coupling: Performance</vt:lpstr>
      <vt:lpstr>LTA Engine: Spatial Task Coupling: Area</vt:lpstr>
      <vt:lpstr>LTA Engine: Spatial Task Coupling: Energy</vt:lpstr>
      <vt:lpstr>PowerPoint Presentation</vt:lpstr>
      <vt:lpstr>LTA Engine: Temporal Task Coupling: Performance</vt:lpstr>
      <vt:lpstr>PowerPoint Presentation</vt:lpstr>
      <vt:lpstr>LTA Platform: Performance</vt:lpstr>
      <vt:lpstr>LTA Platform: Productivity/Portability</vt:lpstr>
      <vt:lpstr>Presentation Overview</vt:lpstr>
      <vt:lpstr>Related Works</vt:lpstr>
      <vt:lpstr>Previous Publications</vt:lpstr>
      <vt:lpstr>Presentation Overview</vt:lpstr>
      <vt:lpstr>Contributions</vt:lpstr>
      <vt:lpstr>Avenues for Future Work</vt:lpstr>
      <vt:lpstr>Acknowledgements</vt:lpstr>
      <vt:lpstr>The End</vt:lpstr>
      <vt:lpstr>Presentation Overview</vt:lpstr>
      <vt:lpstr>Matrix Alignment for Auto-Vectorization</vt:lpstr>
      <vt:lpstr>LTA Programming API</vt:lpstr>
      <vt:lpstr>LTA Runtime</vt:lpstr>
      <vt:lpstr>Task Group Execution</vt:lpstr>
      <vt:lpstr>Varying Spatial Task Coupling</vt:lpstr>
      <vt:lpstr>Varying Temporal Task Coupling</vt:lpstr>
      <vt:lpstr>Task-Coupling Terminology</vt:lpstr>
      <vt:lpstr>Types of Control Divergence</vt:lpstr>
      <vt:lpstr>LTA Runtime Validation</vt:lpstr>
      <vt:lpstr>LTA Engine: Spatial Task Coupling: Performance</vt:lpstr>
      <vt:lpstr>LTA Engine: Spatial Task Coupling: Area</vt:lpstr>
      <vt:lpstr>LTA Engine: Spatial Task Coupling: Energy</vt:lpstr>
      <vt:lpstr>LTA Engine: Temporal Task Coupling: Energy</vt:lpstr>
      <vt:lpstr>LTA Engine: Temporal Task Coupling: Performance</vt:lpstr>
      <vt:lpstr>Application Characteristics</vt:lpstr>
      <vt:lpstr>Application Statistics</vt:lpstr>
      <vt:lpstr>PowerPoint Presentation</vt:lpstr>
      <vt:lpstr>Impact of LLFU Sharing with Temporal Task Coupling</vt:lpstr>
      <vt:lpstr>Impact of uthread Count on Temporal Task Coupling</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 Kim</dc:creator>
  <cp:lastModifiedBy>Ji yun Kim</cp:lastModifiedBy>
  <cp:revision>627</cp:revision>
  <dcterms:created xsi:type="dcterms:W3CDTF">2013-06-11T20:34:02Z</dcterms:created>
  <dcterms:modified xsi:type="dcterms:W3CDTF">2016-08-30T23:04:56Z</dcterms:modified>
</cp:coreProperties>
</file>